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1" r:id="rId2"/>
    <p:sldId id="262" r:id="rId3"/>
    <p:sldId id="331" r:id="rId4"/>
    <p:sldId id="256" r:id="rId5"/>
    <p:sldId id="320" r:id="rId6"/>
    <p:sldId id="321" r:id="rId7"/>
    <p:sldId id="257" r:id="rId8"/>
    <p:sldId id="305" r:id="rId9"/>
    <p:sldId id="307" r:id="rId10"/>
    <p:sldId id="308" r:id="rId11"/>
    <p:sldId id="309" r:id="rId12"/>
    <p:sldId id="310" r:id="rId13"/>
    <p:sldId id="311" r:id="rId14"/>
    <p:sldId id="316" r:id="rId15"/>
    <p:sldId id="258" r:id="rId16"/>
    <p:sldId id="318" r:id="rId17"/>
    <p:sldId id="317" r:id="rId18"/>
    <p:sldId id="319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4" r:id="rId27"/>
    <p:sldId id="343" r:id="rId28"/>
    <p:sldId id="345" r:id="rId29"/>
    <p:sldId id="346" r:id="rId30"/>
    <p:sldId id="347" r:id="rId31"/>
    <p:sldId id="348" r:id="rId32"/>
    <p:sldId id="32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770D1B"/>
    <a:srgbClr val="1B2040"/>
    <a:srgbClr val="05060B"/>
    <a:srgbClr val="FFFFFF"/>
    <a:srgbClr val="000000"/>
    <a:srgbClr val="240000"/>
    <a:srgbClr val="065387"/>
    <a:srgbClr val="63AF24"/>
    <a:srgbClr val="7DD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A09F7-405D-41E0-8CEA-AB4045A5E8A6}" v="1" dt="2019-09-24T14:49:31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0" autoAdjust="0"/>
    <p:restoredTop sz="75461" autoAdjust="0"/>
  </p:normalViewPr>
  <p:slideViewPr>
    <p:cSldViewPr snapToGrid="0">
      <p:cViewPr>
        <p:scale>
          <a:sx n="66" d="100"/>
          <a:sy n="66" d="100"/>
        </p:scale>
        <p:origin x="-2142" y="-46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18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현 박" userId="94c619d3541f9284" providerId="LiveId" clId="{6EDA3603-CE29-4F7B-9C43-8369DFA5BC38}"/>
    <pc:docChg chg="delSld modSld sldOrd">
      <pc:chgData name="성현 박" userId="94c619d3541f9284" providerId="LiveId" clId="{6EDA3603-CE29-4F7B-9C43-8369DFA5BC38}" dt="2019-09-24T14:49:31.855" v="3"/>
      <pc:docMkLst>
        <pc:docMk/>
      </pc:docMkLst>
      <pc:sldChg chg="ord">
        <pc:chgData name="성현 박" userId="94c619d3541f9284" providerId="LiveId" clId="{6EDA3603-CE29-4F7B-9C43-8369DFA5BC38}" dt="2019-09-24T14:49:31.855" v="3"/>
        <pc:sldMkLst>
          <pc:docMk/>
          <pc:sldMk cId="3020938050" sldId="322"/>
        </pc:sldMkLst>
      </pc:sldChg>
      <pc:sldChg chg="del">
        <pc:chgData name="성현 박" userId="94c619d3541f9284" providerId="LiveId" clId="{6EDA3603-CE29-4F7B-9C43-8369DFA5BC38}" dt="2019-09-24T14:49:26.548" v="1" actId="2696"/>
        <pc:sldMkLst>
          <pc:docMk/>
          <pc:sldMk cId="289057682" sldId="332"/>
        </pc:sldMkLst>
      </pc:sldChg>
      <pc:sldChg chg="del">
        <pc:chgData name="성현 박" userId="94c619d3541f9284" providerId="LiveId" clId="{6EDA3603-CE29-4F7B-9C43-8369DFA5BC38}" dt="2019-09-24T14:49:16.628" v="0" actId="2696"/>
        <pc:sldMkLst>
          <pc:docMk/>
          <pc:sldMk cId="751817801" sldId="344"/>
        </pc:sldMkLst>
      </pc:sldChg>
      <pc:sldMasterChg chg="delSldLayout">
        <pc:chgData name="성현 박" userId="94c619d3541f9284" providerId="LiveId" clId="{6EDA3603-CE29-4F7B-9C43-8369DFA5BC38}" dt="2019-09-24T14:49:26.551" v="2" actId="2696"/>
        <pc:sldMasterMkLst>
          <pc:docMk/>
          <pc:sldMasterMk cId="3210259829" sldId="2147483648"/>
        </pc:sldMasterMkLst>
        <pc:sldLayoutChg chg="del">
          <pc:chgData name="성현 박" userId="94c619d3541f9284" providerId="LiveId" clId="{6EDA3603-CE29-4F7B-9C43-8369DFA5BC38}" dt="2019-09-24T14:49:26.551" v="2" actId="2696"/>
          <pc:sldLayoutMkLst>
            <pc:docMk/>
            <pc:sldMasterMk cId="3210259829" sldId="2147483648"/>
            <pc:sldLayoutMk cId="459242855" sldId="214748371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EF05-A812-4F07-8D22-B2E7ACC02F97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4C13-A5E2-40BB-92EA-24A112574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athofexile/comments/6yhu94/lore_compilation_for_30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377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의도를 더 깊이 있게 고민해 볼 필요가 있다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b="1" kern="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ko-KR" altLang="en-US" dirty="0"/>
              <a:t>방식은 어떻게 했는지 연출은 어떻지</a:t>
            </a:r>
            <a:endParaRPr lang="en-US" altLang="ko-KR" dirty="0"/>
          </a:p>
          <a:p>
            <a:r>
              <a:rPr lang="ko-KR" altLang="en-US" dirty="0"/>
              <a:t>전달하고자 하는 내용 도출</a:t>
            </a:r>
            <a:endParaRPr lang="en-US" altLang="ko-KR" dirty="0"/>
          </a:p>
          <a:p>
            <a:r>
              <a:rPr lang="ko-KR" altLang="en-US" dirty="0"/>
              <a:t>공통점</a:t>
            </a:r>
          </a:p>
          <a:p>
            <a:r>
              <a:rPr lang="ko-KR" altLang="en-US" dirty="0"/>
              <a:t>위에 내용을 참고하여 내가 어떻게 할지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946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방식은 어떻게 했는지 연출은 어떻지</a:t>
            </a:r>
            <a:endParaRPr lang="en-US" altLang="ko-KR" dirty="0"/>
          </a:p>
          <a:p>
            <a:r>
              <a:rPr lang="ko-KR" altLang="en-US" dirty="0"/>
              <a:t>전달하고자 하는 내용 도출</a:t>
            </a:r>
            <a:endParaRPr lang="en-US" altLang="ko-KR" dirty="0"/>
          </a:p>
          <a:p>
            <a:r>
              <a:rPr lang="ko-KR" altLang="en-US" dirty="0"/>
              <a:t>공통점</a:t>
            </a:r>
          </a:p>
          <a:p>
            <a:r>
              <a:rPr lang="ko-KR" altLang="en-US" dirty="0"/>
              <a:t>위에 내용을 참고하여 내가 어떻게 할지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8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latinLnBrk="0">
              <a:lnSpc>
                <a:spcPct val="150000"/>
              </a:lnSpc>
              <a:buClr>
                <a:srgbClr val="000000"/>
              </a:buClr>
              <a:buFont typeface="Wingdings" pitchFamily="2" charset="2"/>
              <a:buChar char="ü"/>
            </a:pPr>
            <a:r>
              <a:rPr lang="ko-KR" altLang="en-US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분석이라고 작성한 내용이 분석인가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? </a:t>
            </a:r>
            <a:r>
              <a:rPr lang="ko-KR" altLang="en-US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정보인가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? </a:t>
            </a:r>
            <a:r>
              <a:rPr lang="ko-KR" altLang="en-US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의도와 필요성 장단점 고려사항 같은 것을 파악해야 분석이다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.  </a:t>
            </a:r>
          </a:p>
          <a:p>
            <a:pPr marL="285750" indent="-285750" latinLnBrk="0">
              <a:lnSpc>
                <a:spcPct val="150000"/>
              </a:lnSpc>
              <a:buClr>
                <a:srgbClr val="000000"/>
              </a:buClr>
              <a:buFont typeface="Wingdings" pitchFamily="2" charset="2"/>
              <a:buChar char="ü"/>
            </a:pPr>
            <a:r>
              <a:rPr lang="ko-KR" altLang="en-US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지금 색상이 다르게 표현 된 부분은 왜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? </a:t>
            </a:r>
            <a:r>
              <a:rPr lang="ko-KR" altLang="en-US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그렇게 표기 한 것인가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89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6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시놉시스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페이지 한페이지로 요약해서 이야기 형태로 구성 할 것</a:t>
            </a:r>
            <a:r>
              <a:rPr lang="en-US" altLang="ko-KR" sz="1200" dirty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  <a:p>
            <a:r>
              <a:rPr lang="ko-KR" altLang="en-US" dirty="0"/>
              <a:t>단계적으로 적을 왜 강해지는지에 관한 이야기</a:t>
            </a:r>
            <a:endParaRPr lang="en-US" altLang="ko-KR" dirty="0"/>
          </a:p>
          <a:p>
            <a:r>
              <a:rPr lang="ko-KR" altLang="en-US" dirty="0"/>
              <a:t>용병들은 어떻게 모으는지</a:t>
            </a:r>
            <a:endParaRPr lang="en-US" altLang="ko-KR" dirty="0"/>
          </a:p>
          <a:p>
            <a:r>
              <a:rPr lang="ko-KR" altLang="en-US" dirty="0" err="1"/>
              <a:t>아스테리는</a:t>
            </a:r>
            <a:r>
              <a:rPr lang="ko-KR" altLang="en-US" dirty="0"/>
              <a:t> 어떻게 </a:t>
            </a:r>
            <a:r>
              <a:rPr lang="ko-KR" altLang="en-US" dirty="0" err="1"/>
              <a:t>사용하느지</a:t>
            </a:r>
            <a:endParaRPr lang="en-US" altLang="ko-KR" dirty="0"/>
          </a:p>
          <a:p>
            <a:r>
              <a:rPr lang="ko-KR" altLang="en-US" dirty="0"/>
              <a:t>신은 왜 도와주지 않는지 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이 게임 플레이에서 중요 요소에 대하여 고민해 볼 것</a:t>
            </a:r>
            <a:r>
              <a:rPr lang="en-US" altLang="ko-KR" dirty="0">
                <a:solidFill>
                  <a:srgbClr val="FF0000"/>
                </a:solidFill>
              </a:rPr>
              <a:t>! </a:t>
            </a:r>
            <a:r>
              <a:rPr lang="ko-KR" altLang="en-US" dirty="0">
                <a:solidFill>
                  <a:srgbClr val="FF0000"/>
                </a:solidFill>
              </a:rPr>
              <a:t>캐릭터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몬스터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스킬 이 요소들이 이야기적으로 잘 설명이 되어야 하고 그것을 통해서 이야기를 구성해야 한다</a:t>
            </a:r>
            <a:r>
              <a:rPr lang="en-US" altLang="ko-KR" dirty="0">
                <a:solidFill>
                  <a:srgbClr val="FF0000"/>
                </a:solidFill>
              </a:rPr>
              <a:t>. 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이야기에 대한 고민이 부족하다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err="1">
                <a:solidFill>
                  <a:srgbClr val="FF0000"/>
                </a:solidFill>
              </a:rPr>
              <a:t>시놉시스를</a:t>
            </a:r>
            <a:r>
              <a:rPr lang="ko-KR" altLang="en-US" dirty="0">
                <a:solidFill>
                  <a:srgbClr val="FF0000"/>
                </a:solidFill>
              </a:rPr>
              <a:t> 다 잘 전달한 문장구성은 어떤 것이 더 좋을 지 고민해 볼 것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플레이에서 </a:t>
            </a:r>
            <a:r>
              <a:rPr lang="ko-KR" altLang="en-US" dirty="0" err="1">
                <a:solidFill>
                  <a:srgbClr val="FF0000"/>
                </a:solidFill>
              </a:rPr>
              <a:t>몬스터가</a:t>
            </a:r>
            <a:r>
              <a:rPr lang="ko-KR" altLang="en-US" dirty="0">
                <a:solidFill>
                  <a:srgbClr val="FF0000"/>
                </a:solidFill>
              </a:rPr>
              <a:t> 너무 강한 대상이 나온다면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그 부분을 고려해서 </a:t>
            </a:r>
            <a:r>
              <a:rPr lang="ko-KR" altLang="en-US" dirty="0" err="1">
                <a:solidFill>
                  <a:srgbClr val="FF0000"/>
                </a:solidFill>
              </a:rPr>
              <a:t>메갈로스라는</a:t>
            </a:r>
            <a:r>
              <a:rPr lang="ko-KR" altLang="en-US" dirty="0">
                <a:solidFill>
                  <a:srgbClr val="FF0000"/>
                </a:solidFill>
              </a:rPr>
              <a:t> 대상을 구성해야 하는 것 아닐까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935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37846e89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37846e89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발단 </a:t>
            </a:r>
            <a:r>
              <a:rPr lang="en-US" altLang="ko-KR" dirty="0"/>
              <a:t>: </a:t>
            </a:r>
            <a:r>
              <a:rPr lang="ko-KR" altLang="en-US" dirty="0"/>
              <a:t>신들의 힘이 왜 여기 있는가 혹은 신의 힘이 어떻게 사용하게 되었는가에 대해 서술한다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전개 </a:t>
            </a:r>
            <a:r>
              <a:rPr lang="en-US" altLang="ko-KR" dirty="0"/>
              <a:t>: </a:t>
            </a:r>
            <a:r>
              <a:rPr lang="ko-KR" altLang="en-US" dirty="0"/>
              <a:t>신들의 힘을 사용하면 어떻게 되는가에 대한 이야기</a:t>
            </a:r>
            <a:endParaRPr lang="en-US" altLang="ko-KR" dirty="0"/>
          </a:p>
          <a:p>
            <a:r>
              <a:rPr lang="ko-KR" altLang="en-US" dirty="0"/>
              <a:t>위기 </a:t>
            </a:r>
            <a:r>
              <a:rPr lang="en-US" altLang="ko-KR" dirty="0"/>
              <a:t>: </a:t>
            </a:r>
            <a:r>
              <a:rPr lang="ko-KR" altLang="en-US" dirty="0"/>
              <a:t>어떤 적이 왜 나오는</a:t>
            </a:r>
            <a:r>
              <a:rPr lang="ko-KR" altLang="en-US" baseline="0" dirty="0"/>
              <a:t> 것인가에 대해 서술한다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en-US" altLang="ko-KR" dirty="0"/>
              <a:t>: </a:t>
            </a:r>
            <a:r>
              <a:rPr lang="ko-KR" altLang="en-US" dirty="0"/>
              <a:t>몬스터의 보상 보상을 어떻게 주는지에</a:t>
            </a:r>
            <a:r>
              <a:rPr lang="ko-KR" altLang="en-US" baseline="0" dirty="0"/>
              <a:t> 대해 서술한다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플롯이 </a:t>
            </a:r>
            <a:r>
              <a:rPr lang="ko-KR" altLang="en-US" sz="1200" dirty="0" err="1">
                <a:solidFill>
                  <a:srgbClr val="FF0000"/>
                </a:solidFill>
              </a:rPr>
              <a:t>이나리</a:t>
            </a:r>
            <a:r>
              <a:rPr lang="ko-KR" altLang="en-US" sz="1200" dirty="0">
                <a:solidFill>
                  <a:srgbClr val="FF0000"/>
                </a:solidFill>
              </a:rPr>
              <a:t> 플레이와 이야기가 뒤섞여 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이야기 흐름 순서 제일 위에 시놉시스가 왜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있는 것인가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전투가 갑자기 시작되고 전투가 진행 된 후에 잠에서 일어나서 전투 상황이 꿈인 것을 인지한다 그후 다시 전투를 벌이게 되고 그후에 </a:t>
            </a:r>
            <a:r>
              <a:rPr lang="ko-KR" altLang="en-US" dirty="0" err="1"/>
              <a:t>아스테리를</a:t>
            </a:r>
            <a:r>
              <a:rPr lang="ko-KR" altLang="en-US" dirty="0"/>
              <a:t> 얻어 그 돌에 대해 설명을 듣는다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스테이지에 관한 이야기를 마지막 전투후에 전달한다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ko-KR" altLang="en-US" dirty="0"/>
              <a:t>발단 </a:t>
            </a:r>
            <a:r>
              <a:rPr lang="ko-KR" altLang="en-US" dirty="0" err="1"/>
              <a:t>몬스터가</a:t>
            </a:r>
            <a:r>
              <a:rPr lang="ko-KR" altLang="en-US" dirty="0"/>
              <a:t> 갑자기 나타남</a:t>
            </a:r>
            <a:endParaRPr lang="en-US" altLang="ko-KR" dirty="0"/>
          </a:p>
          <a:p>
            <a:r>
              <a:rPr lang="ko-KR" altLang="en-US" dirty="0"/>
              <a:t>전개 </a:t>
            </a:r>
            <a:r>
              <a:rPr lang="ko-KR" altLang="en-US" dirty="0" err="1"/>
              <a:t>몬스터를</a:t>
            </a:r>
            <a:r>
              <a:rPr lang="ko-KR" altLang="en-US" dirty="0"/>
              <a:t> </a:t>
            </a:r>
            <a:r>
              <a:rPr lang="ko-KR" altLang="en-US" dirty="0" err="1"/>
              <a:t>퇴치하기위해</a:t>
            </a:r>
            <a:r>
              <a:rPr lang="ko-KR" altLang="en-US" dirty="0"/>
              <a:t> 나섬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위기 </a:t>
            </a:r>
            <a:r>
              <a:rPr lang="ko-KR" altLang="en-US" dirty="0" err="1"/>
              <a:t>몬스터가</a:t>
            </a:r>
            <a:r>
              <a:rPr lang="ko-KR" altLang="en-US" dirty="0"/>
              <a:t> 나와 전투 </a:t>
            </a:r>
            <a:r>
              <a:rPr lang="en-US" altLang="ko-KR" dirty="0"/>
              <a:t>(</a:t>
            </a:r>
            <a:r>
              <a:rPr lang="ko-KR" altLang="en-US" dirty="0"/>
              <a:t>반복 전투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절정 </a:t>
            </a:r>
            <a:r>
              <a:rPr lang="ko-KR" altLang="en-US" dirty="0" err="1"/>
              <a:t>몬스터와</a:t>
            </a:r>
            <a:r>
              <a:rPr lang="ko-KR" altLang="en-US" dirty="0"/>
              <a:t> 승리 </a:t>
            </a:r>
            <a:r>
              <a:rPr lang="en-US" altLang="ko-KR" dirty="0"/>
              <a:t>(</a:t>
            </a:r>
            <a:r>
              <a:rPr lang="ko-KR" altLang="en-US" dirty="0"/>
              <a:t>반복 전투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err="1">
                <a:solidFill>
                  <a:srgbClr val="FF0000"/>
                </a:solidFill>
              </a:rPr>
              <a:t>간략</a:t>
            </a:r>
            <a:r>
              <a:rPr lang="ko-KR" altLang="en-US" dirty="0">
                <a:solidFill>
                  <a:srgbClr val="FF0000"/>
                </a:solidFill>
              </a:rPr>
              <a:t> 소개에서 야이기의 전개를 서술 하는 곳이다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여기에는 캐릭터라는 단어가 들어갈 부분이 아니다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전개할 예정이 아니라 </a:t>
            </a:r>
            <a:r>
              <a:rPr lang="ko-KR" altLang="en-US" dirty="0" err="1">
                <a:solidFill>
                  <a:srgbClr val="FF0000"/>
                </a:solidFill>
              </a:rPr>
              <a:t>시놉시스를</a:t>
            </a:r>
            <a:r>
              <a:rPr lang="ko-KR" altLang="en-US" dirty="0">
                <a:solidFill>
                  <a:srgbClr val="FF0000"/>
                </a:solidFill>
              </a:rPr>
              <a:t> 토대로 이야기를 기획해 </a:t>
            </a:r>
            <a:r>
              <a:rPr lang="ko-KR" altLang="en-US" dirty="0" err="1">
                <a:solidFill>
                  <a:srgbClr val="FF0000"/>
                </a:solidFill>
              </a:rPr>
              <a:t>와야하는</a:t>
            </a:r>
            <a:r>
              <a:rPr lang="ko-KR" altLang="en-US" dirty="0">
                <a:solidFill>
                  <a:srgbClr val="FF0000"/>
                </a:solidFill>
              </a:rPr>
              <a:t> 것이다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뭘 써야 하는지는 지난 시간에 이미 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각 단계는 어디서 전달하게 되는지에 대하여 의도에 표기 할 것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56" name="Google Shape;456;g637846e890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플롯이 </a:t>
            </a:r>
            <a:r>
              <a:rPr lang="ko-KR" altLang="en-US" sz="1200" dirty="0" err="1">
                <a:solidFill>
                  <a:srgbClr val="FF0000"/>
                </a:solidFill>
              </a:rPr>
              <a:t>이나리</a:t>
            </a:r>
            <a:r>
              <a:rPr lang="ko-KR" altLang="en-US" sz="1200" dirty="0">
                <a:solidFill>
                  <a:srgbClr val="FF0000"/>
                </a:solidFill>
              </a:rPr>
              <a:t> 플레이와 이야기가 뒤섞여 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이야기 흐름 순서 제일 위에 시놉시스가 왜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있는 것인가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발단 </a:t>
            </a:r>
            <a:r>
              <a:rPr lang="ko-KR" altLang="en-US" dirty="0" err="1"/>
              <a:t>몬스터가</a:t>
            </a:r>
            <a:r>
              <a:rPr lang="ko-KR" altLang="en-US" dirty="0"/>
              <a:t> 갑자기 나타남</a:t>
            </a:r>
            <a:endParaRPr lang="en-US" altLang="ko-KR" dirty="0"/>
          </a:p>
          <a:p>
            <a:r>
              <a:rPr lang="ko-KR" altLang="en-US" dirty="0"/>
              <a:t>전개 </a:t>
            </a:r>
            <a:r>
              <a:rPr lang="ko-KR" altLang="en-US" dirty="0" err="1"/>
              <a:t>몬스터를</a:t>
            </a:r>
            <a:r>
              <a:rPr lang="ko-KR" altLang="en-US" dirty="0"/>
              <a:t> </a:t>
            </a:r>
            <a:r>
              <a:rPr lang="ko-KR" altLang="en-US" dirty="0" err="1"/>
              <a:t>퇴치하기위해</a:t>
            </a:r>
            <a:r>
              <a:rPr lang="ko-KR" altLang="en-US" dirty="0"/>
              <a:t> 나섬</a:t>
            </a:r>
            <a:endParaRPr lang="en-US" altLang="ko-KR" dirty="0"/>
          </a:p>
          <a:p>
            <a:r>
              <a:rPr lang="ko-KR" altLang="en-US" dirty="0"/>
              <a:t>위기 </a:t>
            </a:r>
            <a:r>
              <a:rPr lang="ko-KR" altLang="en-US" dirty="0" err="1"/>
              <a:t>몬스터와</a:t>
            </a:r>
            <a:r>
              <a:rPr lang="ko-KR" altLang="en-US" dirty="0"/>
              <a:t> 전투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ko-KR" altLang="en-US" dirty="0" err="1"/>
              <a:t>몬스터와</a:t>
            </a:r>
            <a:r>
              <a:rPr lang="ko-KR" altLang="en-US" dirty="0"/>
              <a:t> 승리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749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발단 </a:t>
            </a:r>
            <a:r>
              <a:rPr lang="ko-KR" altLang="en-US" dirty="0" err="1"/>
              <a:t>몬스터가</a:t>
            </a:r>
            <a:r>
              <a:rPr lang="ko-KR" altLang="en-US" dirty="0"/>
              <a:t> 갑자기 나타남</a:t>
            </a:r>
            <a:endParaRPr lang="en-US" altLang="ko-KR" dirty="0"/>
          </a:p>
          <a:p>
            <a:r>
              <a:rPr lang="ko-KR" altLang="en-US" dirty="0"/>
              <a:t>전개 </a:t>
            </a:r>
            <a:r>
              <a:rPr lang="ko-KR" altLang="en-US" dirty="0" err="1"/>
              <a:t>몬스터를</a:t>
            </a:r>
            <a:r>
              <a:rPr lang="ko-KR" altLang="en-US" dirty="0"/>
              <a:t> </a:t>
            </a:r>
            <a:r>
              <a:rPr lang="ko-KR" altLang="en-US" dirty="0" err="1"/>
              <a:t>퇴치하기위해</a:t>
            </a:r>
            <a:r>
              <a:rPr lang="ko-KR" altLang="en-US" dirty="0"/>
              <a:t> 나섬</a:t>
            </a:r>
            <a:endParaRPr lang="en-US" altLang="ko-KR" dirty="0"/>
          </a:p>
          <a:p>
            <a:r>
              <a:rPr lang="ko-KR" altLang="en-US" dirty="0"/>
              <a:t>위기 </a:t>
            </a:r>
            <a:r>
              <a:rPr lang="ko-KR" altLang="en-US" dirty="0" err="1"/>
              <a:t>몬스터와</a:t>
            </a:r>
            <a:r>
              <a:rPr lang="ko-KR" altLang="en-US" dirty="0"/>
              <a:t> 전투</a:t>
            </a:r>
            <a:endParaRPr lang="en-US" altLang="ko-KR" dirty="0"/>
          </a:p>
          <a:p>
            <a:r>
              <a:rPr lang="ko-KR" altLang="en-US" dirty="0"/>
              <a:t>절정 </a:t>
            </a:r>
            <a:r>
              <a:rPr lang="ko-KR" altLang="en-US" dirty="0" err="1"/>
              <a:t>몬스터와</a:t>
            </a:r>
            <a:r>
              <a:rPr lang="ko-KR" altLang="en-US" dirty="0"/>
              <a:t> 승리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625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스토리 </a:t>
            </a:r>
            <a:r>
              <a:rPr lang="ko-KR" altLang="en-US" sz="1200" dirty="0" err="1">
                <a:solidFill>
                  <a:srgbClr val="FF0000"/>
                </a:solidFill>
              </a:rPr>
              <a:t>텔링</a:t>
            </a:r>
            <a:r>
              <a:rPr lang="ko-KR" altLang="en-US" sz="1200" dirty="0">
                <a:solidFill>
                  <a:srgbClr val="FF0000"/>
                </a:solidFill>
              </a:rPr>
              <a:t> 방법 또는 스토리 보드에 가깝지 플롯에 대한 내용이 아니다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게임 진행 콘텐츠 단원으로 고민을 해볼 것</a:t>
            </a:r>
            <a:r>
              <a:rPr lang="en-US" altLang="ko-KR" sz="1200" dirty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  <a:p>
            <a:r>
              <a:rPr lang="ko-KR" altLang="en-US" dirty="0"/>
              <a:t>도저히 모르겠다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몬스터 </a:t>
            </a:r>
            <a:r>
              <a:rPr lang="en-US" altLang="ko-KR" dirty="0"/>
              <a:t>2 </a:t>
            </a:r>
            <a:r>
              <a:rPr lang="ko-KR" altLang="en-US" dirty="0"/>
              <a:t>전투 후</a:t>
            </a:r>
            <a:endParaRPr lang="en-US" altLang="ko-KR" dirty="0"/>
          </a:p>
          <a:p>
            <a:r>
              <a:rPr lang="ko-KR" altLang="en-US" dirty="0"/>
              <a:t>몬스터 </a:t>
            </a:r>
            <a:r>
              <a:rPr lang="en-US" altLang="ko-KR" dirty="0"/>
              <a:t>3 </a:t>
            </a:r>
            <a:r>
              <a:rPr lang="ko-KR" altLang="en-US" dirty="0"/>
              <a:t>전투 전 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스토리 </a:t>
            </a:r>
            <a:r>
              <a:rPr lang="ko-KR" altLang="en-US" sz="1200" dirty="0" err="1">
                <a:solidFill>
                  <a:srgbClr val="FF0000"/>
                </a:solidFill>
              </a:rPr>
              <a:t>텔링</a:t>
            </a:r>
            <a:r>
              <a:rPr lang="ko-KR" altLang="en-US" sz="1200" dirty="0">
                <a:solidFill>
                  <a:srgbClr val="FF0000"/>
                </a:solidFill>
              </a:rPr>
              <a:t> 방법 또는 스토리 보드에 가깝지 플롯에 대한 내용이 아니다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게임 진행 콘텐츠 단원으로 고민을 해볼 것</a:t>
            </a:r>
            <a:r>
              <a:rPr lang="en-US" altLang="ko-KR" sz="1200" dirty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플레이어는 </a:t>
            </a:r>
            <a:r>
              <a:rPr lang="ko-KR" altLang="en-US" dirty="0">
                <a:solidFill>
                  <a:sysClr val="windowText" lastClr="000000"/>
                </a:solidFill>
              </a:rPr>
              <a:t>몬스터</a:t>
            </a:r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r>
              <a:rPr lang="ko-KR" altLang="en-US" dirty="0">
                <a:solidFill>
                  <a:sysClr val="windowText" lastClr="000000"/>
                </a:solidFill>
              </a:rPr>
              <a:t>를 잡은 후에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아스테리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스킬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r>
              <a:rPr lang="ko-KR" altLang="en-US" dirty="0">
                <a:solidFill>
                  <a:sysClr val="windowText" lastClr="000000"/>
                </a:solidFill>
              </a:rPr>
              <a:t>을 얻게 되고 이 얻은 스킬의 장착과 스킬 강화에 대해 알게 된다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r>
              <a:rPr lang="ko-KR" altLang="en-US" dirty="0"/>
              <a:t>스킬 관련 튜토리얼이 종료 후에 캐릭터는 </a:t>
            </a:r>
            <a:r>
              <a:rPr lang="en-US" altLang="ko-KR" dirty="0"/>
              <a:t>“</a:t>
            </a:r>
            <a:r>
              <a:rPr lang="ko-KR" altLang="en-US" dirty="0"/>
              <a:t>최강의 용병단을 만들자</a:t>
            </a:r>
            <a:r>
              <a:rPr lang="en-US" altLang="ko-KR" dirty="0"/>
              <a:t>”</a:t>
            </a:r>
            <a:r>
              <a:rPr lang="ko-KR" altLang="en-US" dirty="0"/>
              <a:t>라고 외친 다음 게임이 진행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돌은 </a:t>
            </a:r>
            <a:r>
              <a:rPr lang="ko-KR" altLang="en-US" dirty="0" err="1"/>
              <a:t>머지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아스테라군요</a:t>
            </a:r>
            <a:endParaRPr lang="en-US" altLang="ko-KR" dirty="0"/>
          </a:p>
          <a:p>
            <a:r>
              <a:rPr lang="ko-KR" altLang="en-US" dirty="0" err="1"/>
              <a:t>아스테라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아스테라</a:t>
            </a:r>
            <a:r>
              <a:rPr lang="ko-KR" altLang="en-US" dirty="0"/>
              <a:t> 모르세요</a:t>
            </a:r>
            <a:r>
              <a:rPr lang="en-US" altLang="ko-KR" dirty="0"/>
              <a:t>? </a:t>
            </a:r>
            <a:r>
              <a:rPr lang="ko-KR" altLang="en-US" dirty="0" err="1"/>
              <a:t>아스테라는</a:t>
            </a:r>
            <a:r>
              <a:rPr lang="ko-KR" altLang="en-US" dirty="0"/>
              <a:t> 힘을 가진 돌이예요 사람들을 강하게 만들어 주죠</a:t>
            </a:r>
            <a:r>
              <a:rPr lang="en-US" altLang="ko-KR" dirty="0"/>
              <a:t>. </a:t>
            </a:r>
            <a:r>
              <a:rPr lang="ko-KR" altLang="en-US" dirty="0"/>
              <a:t>당신도 한 번 해보는게 어떨까요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6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317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스토리 </a:t>
            </a:r>
            <a:r>
              <a:rPr lang="ko-KR" altLang="en-US" sz="1200" dirty="0" err="1">
                <a:solidFill>
                  <a:srgbClr val="FF0000"/>
                </a:solidFill>
              </a:rPr>
              <a:t>텔링</a:t>
            </a:r>
            <a:r>
              <a:rPr lang="ko-KR" altLang="en-US" sz="1200" dirty="0">
                <a:solidFill>
                  <a:srgbClr val="FF0000"/>
                </a:solidFill>
              </a:rPr>
              <a:t> 방법 또는 스토리 보드에 가깝지 플롯에 대한 내용이 아니다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게임 진행 콘텐츠 단원으로 고민을 해볼 것</a:t>
            </a:r>
            <a:r>
              <a:rPr lang="en-US" altLang="ko-KR" sz="1200" dirty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스테이지의 반복 플레이와 난이도 조절에 관한 설정을 이야기한다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90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스토리 </a:t>
            </a:r>
            <a:r>
              <a:rPr lang="ko-KR" altLang="en-US" sz="1200" dirty="0" err="1">
                <a:solidFill>
                  <a:srgbClr val="FF0000"/>
                </a:solidFill>
              </a:rPr>
              <a:t>텔링</a:t>
            </a:r>
            <a:r>
              <a:rPr lang="ko-KR" altLang="en-US" sz="1200" dirty="0">
                <a:solidFill>
                  <a:srgbClr val="FF0000"/>
                </a:solidFill>
              </a:rPr>
              <a:t> 방법 또는 스토리 보드에 가깝지 플롯에 대한 내용이 아니다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게임 진행 콘텐츠 단원으로 고민을 해볼 것</a:t>
            </a:r>
            <a:r>
              <a:rPr lang="en-US" altLang="ko-KR" sz="1200" dirty="0">
                <a:solidFill>
                  <a:srgbClr val="FF0000"/>
                </a:solidFill>
              </a:rPr>
              <a:t>!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몬스터 </a:t>
            </a:r>
            <a:r>
              <a:rPr lang="en-US" altLang="ko-KR" dirty="0"/>
              <a:t>2 </a:t>
            </a:r>
            <a:r>
              <a:rPr lang="ko-KR" altLang="en-US" dirty="0"/>
              <a:t>전투 후</a:t>
            </a:r>
            <a:endParaRPr lang="en-US" altLang="ko-KR" dirty="0"/>
          </a:p>
          <a:p>
            <a:r>
              <a:rPr lang="ko-KR" altLang="en-US" dirty="0"/>
              <a:t>몬스터 </a:t>
            </a:r>
            <a:r>
              <a:rPr lang="en-US" altLang="ko-KR" dirty="0"/>
              <a:t>3 </a:t>
            </a:r>
            <a:r>
              <a:rPr lang="ko-KR" altLang="en-US" dirty="0"/>
              <a:t>전투 전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항목에대한</a:t>
            </a:r>
            <a:r>
              <a:rPr lang="ko-KR" altLang="en-US" dirty="0"/>
              <a:t> 부분 수정</a:t>
            </a:r>
            <a:endParaRPr lang="en-US" altLang="ko-KR" dirty="0"/>
          </a:p>
          <a:p>
            <a:r>
              <a:rPr lang="ko-KR" altLang="en-US" dirty="0"/>
              <a:t>왼쪽에 이미지</a:t>
            </a:r>
            <a:r>
              <a:rPr lang="en-US" altLang="ko-KR" dirty="0"/>
              <a:t>, </a:t>
            </a:r>
            <a:r>
              <a:rPr lang="ko-KR" altLang="en-US" dirty="0"/>
              <a:t>오른쪽에 설명 설명항목에 관한 명확한 정리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84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왼쪽에 이미지</a:t>
            </a:r>
            <a:r>
              <a:rPr lang="en-US" altLang="ko-KR" dirty="0"/>
              <a:t>, </a:t>
            </a:r>
            <a:r>
              <a:rPr lang="ko-KR" altLang="en-US" dirty="0"/>
              <a:t>오른쪽에 설명 설명항목에 관한 명확한 정리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723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왼쪽에 이미지</a:t>
            </a:r>
            <a:r>
              <a:rPr lang="en-US" altLang="ko-KR" dirty="0"/>
              <a:t>, </a:t>
            </a:r>
            <a:r>
              <a:rPr lang="ko-KR" altLang="en-US" dirty="0"/>
              <a:t>오른쪽에 설명 설명항목에 관한 명확한 정리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55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왼쪽에 이미지</a:t>
            </a:r>
            <a:r>
              <a:rPr lang="en-US" altLang="ko-KR" dirty="0"/>
              <a:t>, </a:t>
            </a:r>
            <a:r>
              <a:rPr lang="ko-KR" altLang="en-US" dirty="0"/>
              <a:t>오른쪽에 설명 설명항목에 관한 명확한 정리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76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왼쪽에 이미지</a:t>
            </a:r>
            <a:r>
              <a:rPr lang="en-US" altLang="ko-KR" dirty="0"/>
              <a:t>, </a:t>
            </a:r>
            <a:r>
              <a:rPr lang="ko-KR" altLang="en-US" dirty="0"/>
              <a:t>오른쪽에 설명 설명항목에 관한 명확한 정리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288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왼쪽에 이미지</a:t>
            </a:r>
            <a:r>
              <a:rPr lang="en-US" altLang="ko-KR" dirty="0"/>
              <a:t>, </a:t>
            </a:r>
            <a:r>
              <a:rPr lang="ko-KR" altLang="en-US" dirty="0"/>
              <a:t>오른쪽에 설명 설명항목에 관한 명확한 정리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71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게임의 주된 배경은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레이클라스트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Wraeclast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황량한 지역으로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한때 강대한 제국이 지배하던 대륙이었으나 현재는 근처의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오리아스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Oriath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도시국가만이 유일한 국가로 남아있으며 각종 이유로 유배를 당한 사람들이 살아남기 위하여 거칠게 투쟁하는 곳이다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클래스 역시 모종의 이유로 유배당한 죄수이며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다른 등장인물들에게 유배자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(Exile,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엑자일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불린다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캐릭터를 만들 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오리아스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법정에서 유배를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선고받으며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시작하고 생성하면 수송선이 난파되어 표류해온 상황에서 시작한다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주인공인 유배자가 자신을 추방한 세력이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레이클라스트에서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꾸미고 있는 음모를 추적하는 것이 게임 초반을 이끌어 나가는 내용이다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 중세 판타지를 표방하고 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주무대인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레이클라스트가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문명이 이미 멸망한 지역이라서 때론 스팀펑크 풍의 포스트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아포칼립스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분위기를 내기도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유배자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사는 지역도 마을이라기보다는 캠프에 가까운 소규모 공동체를 이루어 살아가며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그나마 남아있는 구조물은 옛날 문명의 유적뿐이다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엑자일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세계관의 마법의 원천은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힘의 마석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'(virtue gem,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하는 보석들이다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보석들은 허상을 현실로 바꾸는 능력을 가진다고 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힘을 다루는 학문을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Thaumaturgy(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마석학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패스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엑자일의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액티브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스킬은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캐릭터가 습득하는 것이 아니라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보석들을 장비에 끼워서 사용하는 방식인데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스킬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젬이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바로 힘의 마석이다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배경설정이 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레이클라스트의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역사는 거의 소실되어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대부분이 구전으로 전해져 내려오는 내용과 고대 유적의 기록물 등으로만 남아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의외로 역사 설정이 방대하게 짜여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와의 대화 및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퀘스트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필드에서 찾을 수 있는 각종 스토리 아이템을 통해 접할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필드를 뒤지는 게 귀찮다면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설정덕후들이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모아놓은 비공식 모음집들을 참고할 수도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www.reddit.com/r/pathofexile/comments/6yhu94/lore_compilation_for_30/"/>
              </a:rPr>
              <a:t>3.0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www.reddit.com/r/pathofexile/comments/6yhu94/lore_compilation_for_30/"/>
              </a:rPr>
              <a:t>기준 모든 스토리 아이템을 종합한 책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www.reddit.com/r/pathofexile/comments/6yhu94/lore_compilation_for_30/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정리된 스토리는 아래 항목을 참조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의도 </a:t>
            </a:r>
            <a:r>
              <a:rPr lang="en-US" altLang="ko-KR" dirty="0"/>
              <a:t>: </a:t>
            </a:r>
            <a:r>
              <a:rPr lang="ko-KR" altLang="en-US" dirty="0"/>
              <a:t>게임 조사를 통해 스토리 </a:t>
            </a:r>
            <a:r>
              <a:rPr lang="ko-KR" altLang="en-US" dirty="0" err="1"/>
              <a:t>텔링과</a:t>
            </a:r>
            <a:r>
              <a:rPr lang="ko-KR" altLang="en-US" dirty="0"/>
              <a:t> 스토리 전개에 대해 알아보고 그 부분을 내 게임에 맞게 적용하겠다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비슷한 장르의 </a:t>
            </a:r>
            <a:r>
              <a:rPr lang="ko-KR" altLang="en-US" dirty="0" err="1"/>
              <a:t>모바일</a:t>
            </a:r>
            <a:r>
              <a:rPr lang="ko-KR" altLang="en-US" dirty="0"/>
              <a:t> 게임에서 스토리 </a:t>
            </a:r>
            <a:r>
              <a:rPr lang="ko-KR" altLang="en-US" dirty="0" err="1"/>
              <a:t>텔링과</a:t>
            </a:r>
            <a:r>
              <a:rPr lang="ko-KR" altLang="en-US" dirty="0"/>
              <a:t> 스토리 전개가 어떻게 되는지 조사해보고 내 게임과 맞는 부분을 사용하겠다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 목적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모바일</a:t>
            </a:r>
            <a:r>
              <a:rPr lang="ko-KR" altLang="en-US" dirty="0"/>
              <a:t> 게임에서 </a:t>
            </a:r>
            <a:r>
              <a:rPr lang="en-US" altLang="ko-KR" dirty="0"/>
              <a:t>RPG</a:t>
            </a:r>
            <a:r>
              <a:rPr lang="ko-KR" altLang="en-US" dirty="0"/>
              <a:t>장르의 게임은 전투</a:t>
            </a:r>
            <a:r>
              <a:rPr lang="en-US" altLang="ko-KR" dirty="0"/>
              <a:t>, </a:t>
            </a:r>
            <a:r>
              <a:rPr lang="ko-KR" altLang="en-US" dirty="0"/>
              <a:t>수집</a:t>
            </a:r>
            <a:r>
              <a:rPr lang="en-US" altLang="ko-KR" dirty="0"/>
              <a:t>, </a:t>
            </a:r>
            <a:r>
              <a:rPr lang="ko-KR" altLang="en-US" dirty="0"/>
              <a:t>육성 부분의 </a:t>
            </a:r>
            <a:r>
              <a:rPr lang="ko-KR" altLang="en-US" dirty="0" err="1"/>
              <a:t>콘텐츠의</a:t>
            </a:r>
            <a:r>
              <a:rPr lang="ko-KR" altLang="en-US" dirty="0"/>
              <a:t> 비중이 크다</a:t>
            </a:r>
            <a:r>
              <a:rPr lang="en-US" altLang="ko-KR" dirty="0"/>
              <a:t>. </a:t>
            </a:r>
            <a:r>
              <a:rPr lang="ko-KR" altLang="en-US" dirty="0"/>
              <a:t>그</a:t>
            </a:r>
            <a:r>
              <a:rPr lang="ko-KR" altLang="en-US" baseline="0" dirty="0"/>
              <a:t> 중 수집적 요소를 변형 시켜서 기존의 수집적 요소와의 차별성을 주겠다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기존의 </a:t>
            </a:r>
            <a:r>
              <a:rPr lang="en-US" altLang="ko-KR" baseline="0" dirty="0"/>
              <a:t>MORPG</a:t>
            </a:r>
            <a:r>
              <a:rPr lang="ko-KR" altLang="en-US" baseline="0" dirty="0"/>
              <a:t>의 경우 캐릭터의 강함을 보여주어 재화의 수집을 유도하고 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나는 캐릭터 육성요소가 큰 </a:t>
            </a:r>
            <a:r>
              <a:rPr lang="en-US" altLang="ko-KR" baseline="0" dirty="0"/>
              <a:t>MORPG</a:t>
            </a:r>
            <a:r>
              <a:rPr lang="ko-KR" altLang="en-US" baseline="0" dirty="0"/>
              <a:t>에서 수집적 요소를 변형 시켜 </a:t>
            </a:r>
            <a:r>
              <a:rPr lang="ko-KR" altLang="en-US" baseline="0" dirty="0" smtClean="0"/>
              <a:t>설정하겠다</a:t>
            </a:r>
            <a:r>
              <a:rPr lang="en-US" altLang="ko-KR" baseline="0" dirty="0"/>
              <a:t>.</a:t>
            </a:r>
          </a:p>
          <a:p>
            <a:r>
              <a:rPr lang="ko-KR" altLang="en-US" dirty="0" err="1"/>
              <a:t>다른점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기존의 </a:t>
            </a:r>
            <a:r>
              <a:rPr lang="ko-KR" altLang="en-US" dirty="0" err="1" smtClean="0"/>
              <a:t>스킬은</a:t>
            </a:r>
            <a:r>
              <a:rPr lang="ko-KR" altLang="en-US" dirty="0" smtClean="0"/>
              <a:t> 장비 혹은 캐릭터에 속해있는 부가적인 요소로 각 캐릭터 혹은 장비를 수집하는 이유 중 하나로 설정 되어 있지만 나는 이 </a:t>
            </a:r>
            <a:r>
              <a:rPr lang="ko-KR" altLang="en-US" dirty="0" err="1" smtClean="0"/>
              <a:t>스킬을</a:t>
            </a:r>
            <a:r>
              <a:rPr lang="ko-KR" altLang="en-US" dirty="0" smtClean="0"/>
              <a:t> 전면으로 내세워 주요 </a:t>
            </a:r>
            <a:r>
              <a:rPr lang="ko-KR" altLang="en-US" dirty="0" err="1" smtClean="0"/>
              <a:t>콘텐츠로</a:t>
            </a:r>
            <a:r>
              <a:rPr lang="ko-KR" altLang="en-US" dirty="0" smtClean="0"/>
              <a:t> 만들겠다</a:t>
            </a:r>
            <a:r>
              <a:rPr lang="en-US" altLang="ko-KR" smtClean="0"/>
              <a:t>.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스킬의</a:t>
            </a:r>
            <a:r>
              <a:rPr lang="ko-KR" altLang="en-US" dirty="0"/>
              <a:t> 조합의 시너지를 다양화 시켜 다양한 </a:t>
            </a:r>
            <a:r>
              <a:rPr lang="ko-KR" altLang="en-US" dirty="0" err="1"/>
              <a:t>스킬의</a:t>
            </a:r>
            <a:r>
              <a:rPr lang="ko-KR" altLang="en-US" dirty="0"/>
              <a:t> 수집 이유를 설정한다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각 캐릭터 마다 특수 </a:t>
            </a:r>
            <a:r>
              <a:rPr lang="ko-KR" altLang="en-US" dirty="0" err="1"/>
              <a:t>스킬을</a:t>
            </a:r>
            <a:r>
              <a:rPr lang="ko-KR" altLang="en-US" dirty="0"/>
              <a:t> 넣어 캐릭터의 수집 이유를 추가 하겠다</a:t>
            </a:r>
            <a:r>
              <a:rPr lang="en-US" altLang="ko-KR" dirty="0"/>
              <a:t>.)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캐릭터적 요소를 넣어서 캐릭터수집을 추가 하도록 한다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77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err="1">
                <a:solidFill>
                  <a:srgbClr val="FF0000"/>
                </a:solidFill>
              </a:rPr>
              <a:t>튜토리얼</a:t>
            </a:r>
            <a:r>
              <a:rPr lang="ko-KR" altLang="en-US" dirty="0">
                <a:solidFill>
                  <a:srgbClr val="FF0000"/>
                </a:solidFill>
              </a:rPr>
              <a:t> 얘기 이전에 대략적인 내 게임 플레이에 대한 내용들은 설명해야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장르 인터페이스 플레이 </a:t>
            </a:r>
            <a:r>
              <a:rPr lang="ko-KR" altLang="en-US" dirty="0" err="1">
                <a:solidFill>
                  <a:srgbClr val="FF0000"/>
                </a:solidFill>
              </a:rPr>
              <a:t>방식등</a:t>
            </a:r>
            <a:r>
              <a:rPr lang="ko-KR" altLang="en-US" dirty="0">
                <a:solidFill>
                  <a:srgbClr val="FF0000"/>
                </a:solidFill>
              </a:rPr>
              <a:t> 게임이 어떤 부분이 중요하고 어떤걸 유저가 알아야 하는지에 대한 정보가 필요하다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캐릭터를 수집하는 요소를 넣었다면 문서 앞에 기획한 문서도 지금 게임 설명에서도 추가 </a:t>
            </a:r>
            <a:r>
              <a:rPr lang="ko-KR" altLang="en-US" dirty="0" err="1">
                <a:solidFill>
                  <a:srgbClr val="FF0000"/>
                </a:solidFill>
              </a:rPr>
              <a:t>해야한다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총정리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팸틀릿</a:t>
            </a:r>
            <a:r>
              <a:rPr lang="ko-KR" altLang="en-US" dirty="0"/>
              <a:t> 설정</a:t>
            </a:r>
            <a:r>
              <a:rPr lang="en-US" altLang="ko-KR" dirty="0"/>
              <a:t>/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가로 </a:t>
            </a:r>
            <a:r>
              <a:rPr lang="ko-KR" altLang="en-US" baseline="0" dirty="0" err="1"/>
              <a:t>포멧의</a:t>
            </a:r>
            <a:r>
              <a:rPr lang="ko-KR" altLang="en-US" baseline="0" dirty="0"/>
              <a:t> 경우 </a:t>
            </a:r>
            <a:r>
              <a:rPr lang="en-US" altLang="ko-KR" baseline="0" dirty="0"/>
              <a:t>16:9 / </a:t>
            </a:r>
            <a:r>
              <a:rPr lang="ko-KR" altLang="en-US" baseline="0" dirty="0"/>
              <a:t>표의 내용을 분석 </a:t>
            </a:r>
            <a:r>
              <a:rPr lang="en-US" altLang="ko-KR" baseline="0" dirty="0"/>
              <a:t>/ </a:t>
            </a:r>
            <a:r>
              <a:rPr lang="ko-KR" altLang="en-US" baseline="0" dirty="0"/>
              <a:t>스토리에 대한 영향을 주는 요소 </a:t>
            </a:r>
            <a:r>
              <a:rPr lang="en-US" altLang="ko-KR" baseline="0" dirty="0"/>
              <a:t>/ </a:t>
            </a:r>
            <a:r>
              <a:rPr lang="ko-KR" altLang="en-US" baseline="0" dirty="0"/>
              <a:t>내 게임의 정보에 집중 </a:t>
            </a:r>
            <a:r>
              <a:rPr lang="en-US" altLang="ko-KR" baseline="0" dirty="0"/>
              <a:t>/ </a:t>
            </a:r>
            <a:r>
              <a:rPr lang="ko-KR" altLang="en-US" baseline="0" dirty="0" err="1"/>
              <a:t>타게임의</a:t>
            </a:r>
            <a:r>
              <a:rPr lang="ko-KR" altLang="en-US" baseline="0" dirty="0"/>
              <a:t> 정보를 배제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0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0000"/>
                </a:solidFill>
              </a:rPr>
              <a:t>도형으로 만드는 것이 아니라 표를 병합해서 구성 할 것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8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0000"/>
                </a:solidFill>
              </a:rPr>
              <a:t>예시 게임을 표로 나누고 그것에 대하여 비교하거나 분석했다면 그에 맞게 표를 텍스트로 설명해줘야 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예를 들면 왜 이런 게임들을 선정했고 이것들의 공통점은 무엇이고 이것을 통해서 알 수 있는 공통점 </a:t>
            </a:r>
            <a:r>
              <a:rPr lang="ko-KR" altLang="en-US" dirty="0" err="1">
                <a:solidFill>
                  <a:srgbClr val="FF0000"/>
                </a:solidFill>
              </a:rPr>
              <a:t>차별점</a:t>
            </a:r>
            <a:r>
              <a:rPr lang="ko-KR" altLang="en-US" dirty="0">
                <a:solidFill>
                  <a:srgbClr val="FF0000"/>
                </a:solidFill>
              </a:rPr>
              <a:t> 등을 통하여 분석한 내용이 있어야 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그림에 관한 간략한 설명 추가</a:t>
            </a:r>
            <a:r>
              <a:rPr lang="en-US" altLang="ko-KR" dirty="0"/>
              <a:t>, </a:t>
            </a:r>
            <a:r>
              <a:rPr lang="ko-KR" altLang="en-US" dirty="0" err="1"/>
              <a:t>슬라이드쇼로</a:t>
            </a:r>
            <a:r>
              <a:rPr lang="ko-KR" altLang="en-US" dirty="0"/>
              <a:t> 보아야 하는 부분 추가</a:t>
            </a:r>
            <a:endParaRPr lang="en-US" altLang="ko-KR" dirty="0"/>
          </a:p>
          <a:p>
            <a:pPr marL="285750" indent="-285750" latinLnBrk="0">
              <a:lnSpc>
                <a:spcPct val="150000"/>
              </a:lnSpc>
              <a:buClr>
                <a:srgbClr val="000000"/>
              </a:buClr>
              <a:buFont typeface="Wingdings" pitchFamily="2" charset="2"/>
              <a:buChar char="ü"/>
            </a:pPr>
            <a:r>
              <a:rPr lang="ko-KR" altLang="en-US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무엇을 통해서 당위성을 알려주고 무엇을 통해서 조작방법을 전하며 그것이 어떤 장점이 있는 것인지 이유는 무엇인지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</a:p>
          <a:p>
            <a:pPr marL="285750" indent="-285750" latinLnBrk="0">
              <a:lnSpc>
                <a:spcPct val="150000"/>
              </a:lnSpc>
              <a:buClr>
                <a:srgbClr val="000000"/>
              </a:buClr>
              <a:buFont typeface="Wingdings" pitchFamily="2" charset="2"/>
              <a:buChar char="ü"/>
            </a:pPr>
            <a:r>
              <a:rPr lang="ko-KR" altLang="en-US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왜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? </a:t>
            </a:r>
            <a:r>
              <a:rPr lang="ko-KR" altLang="en-US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이런 방법을 사용 한 것인지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? </a:t>
            </a:r>
            <a:r>
              <a:rPr lang="ko-KR" altLang="en-US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이것이 게임 플레이에 어떤 도움이 되는 것인지에 대한 고민을 해야 한다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cs typeface="Malgun Gothic"/>
                <a:sym typeface="Malgun Gothic"/>
              </a:rPr>
              <a:t>. </a:t>
            </a:r>
            <a:endParaRPr lang="en-US" altLang="ko-KR" b="1" kern="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atinLnBrk="0">
              <a:lnSpc>
                <a:spcPct val="150000"/>
              </a:lnSpc>
              <a:buClr>
                <a:srgbClr val="000000"/>
              </a:buClr>
            </a:pPr>
            <a:r>
              <a:rPr lang="ko-KR" altLang="en-US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그것에 대하여 분석해야 한다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en-US" altLang="ko-KR" b="1" kern="0" dirty="0">
              <a:solidFill>
                <a:srgbClr val="FF0000"/>
              </a:solidFill>
              <a:latin typeface="Malgun Gothic"/>
              <a:cs typeface="Malgun Gothic"/>
              <a:sym typeface="Malgun Gothic"/>
            </a:endParaRPr>
          </a:p>
          <a:p>
            <a:endParaRPr lang="en-US" altLang="ko-KR" dirty="0"/>
          </a:p>
          <a:p>
            <a:r>
              <a:rPr lang="ko-KR" altLang="en-US" dirty="0"/>
              <a:t>방식은 어떻게 했는지 연출은 어떻지</a:t>
            </a:r>
            <a:endParaRPr lang="en-US" altLang="ko-KR" dirty="0"/>
          </a:p>
          <a:p>
            <a:r>
              <a:rPr lang="ko-KR" altLang="en-US" dirty="0"/>
              <a:t>전달하고자 하는 내용 도출</a:t>
            </a:r>
            <a:endParaRPr lang="en-US" altLang="ko-KR" dirty="0"/>
          </a:p>
          <a:p>
            <a:r>
              <a:rPr lang="ko-KR" altLang="en-US" dirty="0"/>
              <a:t>공통점</a:t>
            </a:r>
          </a:p>
          <a:p>
            <a:r>
              <a:rPr lang="ko-KR" altLang="en-US" dirty="0"/>
              <a:t>위에 내용을 참고하여 내가 어떻게 할지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30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>
              <a:buClr>
                <a:srgbClr val="000000"/>
              </a:buClr>
              <a:buFont typeface="Arial"/>
              <a:buNone/>
            </a:pPr>
            <a:r>
              <a:rPr lang="ko-KR" altLang="en-US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의도나 분석에 대한 내용이 객관적인 부분인지 논리적으로</a:t>
            </a:r>
            <a:endParaRPr lang="en-US" altLang="ko-KR" b="1" kern="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atinLnBrk="0">
              <a:buClr>
                <a:srgbClr val="000000"/>
              </a:buClr>
              <a:buFont typeface="Arial"/>
              <a:buNone/>
            </a:pPr>
            <a:r>
              <a:rPr lang="ko-KR" altLang="en-US" b="1" kern="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생각했을때</a:t>
            </a:r>
            <a:r>
              <a:rPr lang="ko-KR" altLang="en-US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맞는지에 대한 고민이 필요하다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lang="ko-KR" altLang="en-US" b="1" kern="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en-US" altLang="ko-KR" dirty="0"/>
          </a:p>
          <a:p>
            <a:r>
              <a:rPr lang="ko-KR" altLang="en-US" dirty="0"/>
              <a:t>방식은 어떻게 했는지 연출은 어떻지</a:t>
            </a:r>
            <a:endParaRPr lang="en-US" altLang="ko-KR" dirty="0"/>
          </a:p>
          <a:p>
            <a:r>
              <a:rPr lang="ko-KR" altLang="en-US" dirty="0"/>
              <a:t>전달하고자 하는 내용 도출</a:t>
            </a:r>
            <a:endParaRPr lang="en-US" altLang="ko-KR" dirty="0"/>
          </a:p>
          <a:p>
            <a:r>
              <a:rPr lang="ko-KR" altLang="en-US" dirty="0"/>
              <a:t>공통점</a:t>
            </a:r>
          </a:p>
          <a:p>
            <a:r>
              <a:rPr lang="ko-KR" altLang="en-US" dirty="0"/>
              <a:t>위에 내용을 참고하여 내가 어떻게 할지 말한다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295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이름이 아니라 어떤 부분에 대한 내용이 필요하다</a:t>
            </a:r>
            <a:r>
              <a:rPr lang="en-US" altLang="ko-KR" b="1" kern="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b="1" kern="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r>
              <a:rPr lang="ko-KR" altLang="en-US" dirty="0"/>
              <a:t>방식은 어떻게 했는지 연출은 어떻지</a:t>
            </a:r>
            <a:endParaRPr lang="en-US" altLang="ko-KR" dirty="0"/>
          </a:p>
          <a:p>
            <a:r>
              <a:rPr lang="ko-KR" altLang="en-US" dirty="0"/>
              <a:t>전달하고자 하는 내용 도출</a:t>
            </a:r>
            <a:endParaRPr lang="en-US" altLang="ko-KR" dirty="0"/>
          </a:p>
          <a:p>
            <a:r>
              <a:rPr lang="ko-KR" altLang="en-US" dirty="0"/>
              <a:t>공통점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46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179704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689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게임소개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-1" y="1411217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5060B"/>
                </a:solidFill>
                <a:latin typeface="+mn-ea"/>
                <a:ea typeface="+mn-ea"/>
              </a:rPr>
              <a:t>소개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적용</a:t>
            </a: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566311" y="0"/>
            <a:ext cx="9229725" cy="6985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2164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게임분석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66310" y="0"/>
            <a:ext cx="9229725" cy="7112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소개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적용</a:t>
            </a:r>
          </a:p>
        </p:txBody>
      </p:sp>
      <p:sp>
        <p:nvSpPr>
          <p:cNvPr id="22" name="직사각형 21"/>
          <p:cNvSpPr/>
          <p:nvPr userDrawn="1"/>
        </p:nvSpPr>
        <p:spPr>
          <a:xfrm>
            <a:off x="-1" y="2054684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2498" y="214696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5060B"/>
                </a:solidFill>
                <a:latin typeface="+mn-ea"/>
                <a:ea typeface="+mn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02093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게임 적용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1574801" y="0"/>
            <a:ext cx="9424436" cy="7112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직사각형 24"/>
          <p:cNvSpPr/>
          <p:nvPr userDrawn="1"/>
        </p:nvSpPr>
        <p:spPr>
          <a:xfrm>
            <a:off x="-1" y="2688473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소개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5060B"/>
                </a:solidFill>
                <a:latin typeface="+mn-ea"/>
                <a:ea typeface="+mn-ea"/>
              </a:rPr>
              <a:t>적용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420003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71650" y="1254126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rgbClr val="1B2040"/>
                </a:solidFill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1781175" y="41529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-1" y="0"/>
            <a:ext cx="1044000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1043999" y="0"/>
            <a:ext cx="11148001" cy="54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03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210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70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159026" y="135172"/>
            <a:ext cx="1502797" cy="7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게임로고</a:t>
            </a:r>
          </a:p>
        </p:txBody>
      </p:sp>
    </p:spTree>
    <p:extLst>
      <p:ext uri="{BB962C8B-B14F-4D97-AF65-F5344CB8AC3E}">
        <p14:creationId xmlns:p14="http://schemas.microsoft.com/office/powerpoint/2010/main" val="588385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22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85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1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2020816"/>
            <a:ext cx="1797049" cy="523112"/>
            <a:chOff x="0" y="1483787"/>
            <a:chExt cx="2292439" cy="523112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8501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게임플롯-시놉시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66310" y="0"/>
            <a:ext cx="9229725" cy="7112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8555" y="271546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플롯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플롯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D2F26B-7B96-4B9C-A17E-67206F1302A3}"/>
              </a:ext>
            </a:extLst>
          </p:cNvPr>
          <p:cNvSpPr txBox="1"/>
          <p:nvPr userDrawn="1"/>
        </p:nvSpPr>
        <p:spPr>
          <a:xfrm>
            <a:off x="322498" y="14236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소개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-3744" y="2063340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23371" y="21556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05060B"/>
                </a:solidFill>
                <a:latin typeface="+mn-ea"/>
                <a:ea typeface="+mn-ea"/>
              </a:rPr>
              <a:t>시놉시스</a:t>
            </a:r>
            <a:endParaRPr lang="ko-KR" altLang="en-US" sz="1600" dirty="0">
              <a:solidFill>
                <a:srgbClr val="05060B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4455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게임플롯-플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66310" y="0"/>
            <a:ext cx="9229725" cy="7112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2" name="직사각형 21"/>
          <p:cNvSpPr/>
          <p:nvPr userDrawn="1"/>
        </p:nvSpPr>
        <p:spPr>
          <a:xfrm>
            <a:off x="-1" y="2623184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332298" y="14132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  <a:ea typeface="+mn-ea"/>
              </a:rPr>
              <a:t>소개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27113" y="21514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+mn-ea"/>
                <a:ea typeface="+mn-ea"/>
              </a:rPr>
              <a:t>시놉시스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D2F26B-7B96-4B9C-A17E-67206F1302A3}"/>
              </a:ext>
            </a:extLst>
          </p:cNvPr>
          <p:cNvSpPr txBox="1"/>
          <p:nvPr userDrawn="1"/>
        </p:nvSpPr>
        <p:spPr>
          <a:xfrm>
            <a:off x="322498" y="271546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1B2040"/>
                </a:solidFill>
                <a:latin typeface="+mn-ea"/>
                <a:ea typeface="+mn-ea"/>
              </a:rPr>
              <a:t>플롯</a:t>
            </a:r>
          </a:p>
        </p:txBody>
      </p:sp>
    </p:spTree>
    <p:extLst>
      <p:ext uri="{BB962C8B-B14F-4D97-AF65-F5344CB8AC3E}">
        <p14:creationId xmlns:p14="http://schemas.microsoft.com/office/powerpoint/2010/main" val="264611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 userDrawn="1"/>
        </p:nvGrpSpPr>
        <p:grpSpPr>
          <a:xfrm>
            <a:off x="0" y="2688473"/>
            <a:ext cx="1797049" cy="523112"/>
            <a:chOff x="0" y="1483787"/>
            <a:chExt cx="2292439" cy="523112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32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 userDrawn="1"/>
        </p:nvGrpSpPr>
        <p:grpSpPr>
          <a:xfrm>
            <a:off x="0" y="3312587"/>
            <a:ext cx="1797049" cy="523112"/>
            <a:chOff x="0" y="1483787"/>
            <a:chExt cx="2292439" cy="523112"/>
          </a:xfrm>
        </p:grpSpPr>
        <p:sp>
          <p:nvSpPr>
            <p:cNvPr id="22" name="직사각형 21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3" name="직사각형 22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95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 userDrawn="1"/>
        </p:nvGrpSpPr>
        <p:grpSpPr>
          <a:xfrm>
            <a:off x="0" y="3951215"/>
            <a:ext cx="1797049" cy="523112"/>
            <a:chOff x="0" y="1483787"/>
            <a:chExt cx="2292439" cy="523112"/>
          </a:xfrm>
        </p:grpSpPr>
        <p:sp>
          <p:nvSpPr>
            <p:cNvPr id="24" name="직사각형 2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26" name="TextBox 25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  <a:ea typeface="+mn-ea"/>
              </a:rPr>
              <a:t>Contents#1</a:t>
            </a:r>
            <a:endParaRPr lang="ko-KR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Contents#2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Contents#3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Contents#4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+mn-ea"/>
                <a:ea typeface="+mn-ea"/>
              </a:rPr>
              <a:t>Contents#5</a:t>
            </a:r>
            <a:endParaRPr lang="ko-KR" altLang="en-US" sz="160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971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8247862" y="272415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ysClr val="windowText" lastClr="000000"/>
                </a:solidFill>
                <a:latin typeface="+mn-ea"/>
                <a:ea typeface="+mn-ea"/>
              </a:rPr>
              <a:t>게임 소개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247862" y="344144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ysClr val="windowText" lastClr="000000"/>
                </a:solidFill>
                <a:latin typeface="+mn-ea"/>
                <a:ea typeface="+mn-ea"/>
              </a:rPr>
              <a:t>게임 분석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247862" y="4165253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ysClr val="windowText" lastClr="000000"/>
                </a:solidFill>
                <a:latin typeface="+mn-ea"/>
                <a:ea typeface="+mn-ea"/>
              </a:rPr>
              <a:t>게임 적용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-1" y="775930"/>
            <a:ext cx="2118050" cy="864096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866167" y="1107772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50" dirty="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ko-KR" altLang="en-US" sz="28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464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토리기획-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1" y="1411217"/>
            <a:ext cx="1260000" cy="523112"/>
            <a:chOff x="0" y="1483787"/>
            <a:chExt cx="1703419" cy="52311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1" y="1483787"/>
              <a:ext cx="1703418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+mn-ea"/>
                <a:ea typeface="+mn-ea"/>
              </a:rPr>
              <a:t>소개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적용</a:t>
            </a: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769511" y="-1"/>
            <a:ext cx="9229725" cy="70075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0917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스토리기획-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소개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분석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적용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769511" y="-1"/>
            <a:ext cx="9229725" cy="70075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1" name="그룹 20"/>
          <p:cNvGrpSpPr/>
          <p:nvPr userDrawn="1"/>
        </p:nvGrpSpPr>
        <p:grpSpPr>
          <a:xfrm>
            <a:off x="1" y="3248558"/>
            <a:ext cx="1260000" cy="523112"/>
            <a:chOff x="0" y="1483787"/>
            <a:chExt cx="1703419" cy="523112"/>
          </a:xfrm>
        </p:grpSpPr>
        <p:sp>
          <p:nvSpPr>
            <p:cNvPr id="22" name="직사각형 21"/>
            <p:cNvSpPr/>
            <p:nvPr userDrawn="1"/>
          </p:nvSpPr>
          <p:spPr>
            <a:xfrm>
              <a:off x="1" y="1483787"/>
              <a:ext cx="1703418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23" name="직사각형 22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322498" y="33570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rgbClr val="FFFFFF"/>
                </a:solidFill>
                <a:latin typeface="+mn-ea"/>
                <a:ea typeface="+mn-ea"/>
              </a:rPr>
              <a:t>보드</a:t>
            </a:r>
            <a:endParaRPr lang="ko-KR" altLang="en-US" sz="1600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220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스토리기획-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1" y="1411217"/>
            <a:ext cx="1260000" cy="523112"/>
            <a:chOff x="0" y="1483787"/>
            <a:chExt cx="1703419" cy="52311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1" y="1483787"/>
              <a:ext cx="1703418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+mn-ea"/>
                <a:ea typeface="+mn-ea"/>
              </a:rPr>
              <a:t>소개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적용</a:t>
            </a: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769511" y="-1"/>
            <a:ext cx="9229725" cy="70075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330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" y="0"/>
            <a:ext cx="1260000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1259999" y="0"/>
            <a:ext cx="10932001" cy="708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-534390" y="-201881"/>
            <a:ext cx="13704125" cy="7588333"/>
            <a:chOff x="-534390" y="-201881"/>
            <a:chExt cx="13704125" cy="7588333"/>
          </a:xfrm>
        </p:grpSpPr>
        <p:cxnSp>
          <p:nvCxnSpPr>
            <p:cNvPr id="5" name="직선 연결선 4"/>
            <p:cNvCxnSpPr/>
            <p:nvPr userDrawn="1"/>
          </p:nvCxnSpPr>
          <p:spPr>
            <a:xfrm>
              <a:off x="1579418" y="-201881"/>
              <a:ext cx="0" cy="75883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 userDrawn="1"/>
          </p:nvCxnSpPr>
          <p:spPr>
            <a:xfrm>
              <a:off x="11868515" y="-201881"/>
              <a:ext cx="0" cy="758833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 userDrawn="1"/>
          </p:nvCxnSpPr>
          <p:spPr>
            <a:xfrm>
              <a:off x="-534390" y="1056907"/>
              <a:ext cx="137041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 userDrawn="1"/>
          </p:nvCxnSpPr>
          <p:spPr>
            <a:xfrm>
              <a:off x="-534390" y="6525344"/>
              <a:ext cx="1370412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 userDrawn="1"/>
        </p:nvCxnSpPr>
        <p:spPr>
          <a:xfrm>
            <a:off x="1579418" y="3791126"/>
            <a:ext cx="1028909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12866" y="533400"/>
            <a:ext cx="0" cy="6731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5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712" r:id="rId7"/>
    <p:sldLayoutId id="2147483718" r:id="rId8"/>
    <p:sldLayoutId id="2147483713" r:id="rId9"/>
    <p:sldLayoutId id="2147483706" r:id="rId10"/>
    <p:sldLayoutId id="2147483707" r:id="rId11"/>
    <p:sldLayoutId id="2147483708" r:id="rId12"/>
    <p:sldLayoutId id="2147483661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710" r:id="rId20"/>
    <p:sldLayoutId id="2147483711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나눔바른고딕 Light" panose="020B0603020101020101" pitchFamily="50" charset="-127"/>
          <a:ea typeface="나눔바른고딕 Light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9.jpe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jpe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33.jpe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35.jp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ko-KR" altLang="en-US" b="1" dirty="0">
                <a:latin typeface="+mj-ea"/>
                <a:ea typeface="+mj-ea"/>
              </a:rPr>
              <a:t>스토리 기획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박성현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88E3E11-EB7F-4328-864D-EF5F996B9909}"/>
              </a:ext>
            </a:extLst>
          </p:cNvPr>
          <p:cNvSpPr txBox="1"/>
          <p:nvPr/>
        </p:nvSpPr>
        <p:spPr>
          <a:xfrm>
            <a:off x="11125199" y="6195846"/>
            <a:ext cx="614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시간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7597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전투 종료 후에 전투 보상과 달성 정도를 보여 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패배시에</a:t>
            </a:r>
            <a:r>
              <a:rPr lang="ko-KR" altLang="en-US" dirty="0"/>
              <a:t> 강해지는 방법을 제시한다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177800" indent="0">
              <a:lnSpc>
                <a:spcPct val="150000"/>
              </a:lnSpc>
              <a:buNone/>
            </a:pPr>
            <a:r>
              <a:rPr lang="ko-KR" altLang="en-US" dirty="0"/>
              <a:t>전투의 보상을 한눈에 보기 쉽게 하여 </a:t>
            </a:r>
            <a:r>
              <a:rPr lang="ko-KR" altLang="en-US" sz="1800" b="1" dirty="0">
                <a:solidFill>
                  <a:srgbClr val="0070C0"/>
                </a:solidFill>
              </a:rPr>
              <a:t>전투의 동기</a:t>
            </a:r>
            <a:r>
              <a:rPr lang="ko-KR" altLang="en-US" dirty="0"/>
              <a:t>를 부여한다</a:t>
            </a:r>
            <a:r>
              <a:rPr lang="en-US" altLang="ko-KR" dirty="0"/>
              <a:t>.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ko-KR" altLang="en-US" dirty="0"/>
              <a:t>패배 할 경우 </a:t>
            </a:r>
            <a:r>
              <a:rPr lang="ko-KR" altLang="en-US" sz="1800" b="1" dirty="0">
                <a:solidFill>
                  <a:srgbClr val="0070C0"/>
                </a:solidFill>
              </a:rPr>
              <a:t>방향성을 제시함</a:t>
            </a:r>
            <a:r>
              <a:rPr lang="ko-KR" altLang="en-US" dirty="0"/>
              <a:t>으로 플레이어의 목적을 명확하게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124074" y="101601"/>
            <a:ext cx="9229725" cy="444500"/>
          </a:xfrm>
        </p:spPr>
        <p:txBody>
          <a:bodyPr/>
          <a:lstStyle/>
          <a:p>
            <a:r>
              <a:rPr lang="ko-KR" altLang="en-US" dirty="0" err="1"/>
              <a:t>클리어</a:t>
            </a:r>
            <a:r>
              <a:rPr lang="ko-KR" altLang="en-US" dirty="0"/>
              <a:t> 후 연출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80633" y="3314700"/>
            <a:ext cx="5133315" cy="2792186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9EC375D3-561C-434C-AFC6-FA218DEF5220}"/>
              </a:ext>
            </a:extLst>
          </p:cNvPr>
          <p:cNvGrpSpPr/>
          <p:nvPr/>
        </p:nvGrpSpPr>
        <p:grpSpPr>
          <a:xfrm>
            <a:off x="1583953" y="1070737"/>
            <a:ext cx="5156450" cy="2520000"/>
            <a:chOff x="19275712" y="1127337"/>
            <a:chExt cx="4680000" cy="227867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5712" y="1127337"/>
              <a:ext cx="4680000" cy="227867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89A5BCF8-9BB8-40CA-89F8-C1632BE07CE0}"/>
                </a:ext>
              </a:extLst>
            </p:cNvPr>
            <p:cNvSpPr txBox="1"/>
            <p:nvPr/>
          </p:nvSpPr>
          <p:spPr>
            <a:xfrm>
              <a:off x="22973372" y="3098239"/>
              <a:ext cx="982340" cy="279339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전투결과창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51B7401A-7716-4A9B-8E35-9A230565F873}"/>
              </a:ext>
            </a:extLst>
          </p:cNvPr>
          <p:cNvGrpSpPr/>
          <p:nvPr/>
        </p:nvGrpSpPr>
        <p:grpSpPr>
          <a:xfrm>
            <a:off x="1583954" y="3797299"/>
            <a:ext cx="5156450" cy="2520000"/>
            <a:chOff x="12192000" y="4360220"/>
            <a:chExt cx="4680000" cy="227867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0" y="4360220"/>
              <a:ext cx="4680000" cy="227867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B9CE97B-F379-4ACD-B6F1-02D8FC950C44}"/>
                </a:ext>
              </a:extLst>
            </p:cNvPr>
            <p:cNvSpPr txBox="1"/>
            <p:nvPr/>
          </p:nvSpPr>
          <p:spPr>
            <a:xfrm>
              <a:off x="15669971" y="6331122"/>
              <a:ext cx="1202029" cy="279339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패배시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팝업창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270A4D2-40FE-4E9C-9AC2-33446E10D1DC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818209" y="1267479"/>
            <a:ext cx="1381020" cy="1793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032000" y="1879600"/>
            <a:ext cx="1562100" cy="1362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로딩 중 이미지와 텍스트가 나와서 게임에 관련된 정보를 제공한다</a:t>
            </a:r>
            <a:r>
              <a:rPr lang="en-US" altLang="ko-KR" dirty="0"/>
              <a:t>. (ex : </a:t>
            </a:r>
            <a:r>
              <a:rPr lang="ko-KR" altLang="en-US" dirty="0"/>
              <a:t>전투 </a:t>
            </a:r>
            <a:r>
              <a:rPr lang="ko-KR" altLang="en-US" dirty="0" err="1"/>
              <a:t>꿀팁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캐릭터의 이미지와</a:t>
            </a:r>
            <a:r>
              <a:rPr lang="en-US" altLang="ko-KR" dirty="0"/>
              <a:t> </a:t>
            </a:r>
            <a:r>
              <a:rPr lang="ko-KR" altLang="en-US" dirty="0"/>
              <a:t>이야기를 배치한다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게임의 로딩 시간 중에 정보를 제공함으로 유저가 게임에 관련된 정보를 좀 더 자주 접할 수 있도록 한다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sz="1800" b="1" dirty="0">
                <a:solidFill>
                  <a:srgbClr val="0070C0"/>
                </a:solidFill>
              </a:rPr>
              <a:t>(</a:t>
            </a:r>
            <a:r>
              <a:rPr lang="ko-KR" altLang="en-US" sz="1800" b="1" dirty="0">
                <a:solidFill>
                  <a:srgbClr val="0070C0"/>
                </a:solidFill>
              </a:rPr>
              <a:t>반복 노출</a:t>
            </a:r>
            <a:r>
              <a:rPr lang="en-US" altLang="ko-KR" sz="1800" b="1" dirty="0">
                <a:solidFill>
                  <a:srgbClr val="0070C0"/>
                </a:solidFill>
              </a:rPr>
              <a:t>)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177800" indent="0">
              <a:buNone/>
            </a:pPr>
            <a:r>
              <a:rPr lang="ko-KR" altLang="en-US" dirty="0"/>
              <a:t>캐릭터를 자주 노출 시킴으로 캐릭터의 애정을 높이고</a:t>
            </a:r>
            <a:r>
              <a:rPr lang="en-US" altLang="ko-KR" dirty="0"/>
              <a:t>, </a:t>
            </a:r>
            <a:r>
              <a:rPr lang="ko-KR" altLang="en-US" dirty="0"/>
              <a:t>캐릭터의 궁금증을 발생시켜 캐릭터의 </a:t>
            </a:r>
            <a:r>
              <a:rPr lang="ko-KR" altLang="en-US" sz="1800" b="1" dirty="0">
                <a:solidFill>
                  <a:srgbClr val="0070C0"/>
                </a:solidFill>
              </a:rPr>
              <a:t>수집욕구</a:t>
            </a:r>
            <a:r>
              <a:rPr lang="ko-KR" altLang="en-US" dirty="0"/>
              <a:t>를 자극한다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로딩 화면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80633" y="2726871"/>
            <a:ext cx="5133315" cy="2670629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14" y="1063138"/>
            <a:ext cx="5175631" cy="25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14" y="3803654"/>
            <a:ext cx="5175631" cy="252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CA63383-97D5-4E02-8EDF-3FC0787D5A6F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</p:spTree>
    <p:extLst>
      <p:ext uri="{BB962C8B-B14F-4D97-AF65-F5344CB8AC3E}">
        <p14:creationId xmlns:p14="http://schemas.microsoft.com/office/powerpoint/2010/main" val="187758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0C1D29A9-3A0C-4C4E-8312-02C6EF935A70}"/>
              </a:ext>
            </a:extLst>
          </p:cNvPr>
          <p:cNvGrpSpPr/>
          <p:nvPr/>
        </p:nvGrpSpPr>
        <p:grpSpPr>
          <a:xfrm>
            <a:off x="1772275" y="1152910"/>
            <a:ext cx="2278871" cy="4680000"/>
            <a:chOff x="2117522" y="1152910"/>
            <a:chExt cx="2278871" cy="468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522" y="1152910"/>
              <a:ext cx="2278871" cy="46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76490C0-6998-40F7-80F6-5883E0888960}"/>
                </a:ext>
              </a:extLst>
            </p:cNvPr>
            <p:cNvSpPr txBox="1"/>
            <p:nvPr/>
          </p:nvSpPr>
          <p:spPr>
            <a:xfrm>
              <a:off x="3493582" y="5525133"/>
              <a:ext cx="902811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A982A9AB-50ED-4D4F-A9E7-8D98D154E1E0}"/>
              </a:ext>
            </a:extLst>
          </p:cNvPr>
          <p:cNvGrpSpPr/>
          <p:nvPr/>
        </p:nvGrpSpPr>
        <p:grpSpPr>
          <a:xfrm>
            <a:off x="4181772" y="1152910"/>
            <a:ext cx="2278871" cy="4680000"/>
            <a:chOff x="4527019" y="1152910"/>
            <a:chExt cx="2278871" cy="468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019" y="1152910"/>
              <a:ext cx="2278871" cy="468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48C86A7-17AB-428D-B332-87CCF3F74FED}"/>
                </a:ext>
              </a:extLst>
            </p:cNvPr>
            <p:cNvSpPr txBox="1"/>
            <p:nvPr/>
          </p:nvSpPr>
          <p:spPr>
            <a:xfrm>
              <a:off x="5903079" y="5525133"/>
              <a:ext cx="902811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블루스톤</a:t>
              </a: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스토리를 통해 서로 간의 이야기나 개인의 이야기를 알게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캐릭터를 수집하거나 스토리를 보면 재화를 주거나 추가적 효과를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캐릭터의 이야기를 보여 줌으로 캐릭터에 좀 더 </a:t>
            </a:r>
            <a:r>
              <a:rPr lang="ko-KR" altLang="en-US" sz="1800" b="1" dirty="0">
                <a:solidFill>
                  <a:srgbClr val="0070C0"/>
                </a:solidFill>
              </a:rPr>
              <a:t>애정</a:t>
            </a:r>
            <a:r>
              <a:rPr lang="ko-KR" altLang="en-US" dirty="0"/>
              <a:t>을 가지도록 하는 효과를 준다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캐릭터의 수집이 캐릭터의 육성에 </a:t>
            </a:r>
            <a:r>
              <a:rPr lang="ko-KR" altLang="en-US" sz="1800" b="1" dirty="0">
                <a:solidFill>
                  <a:srgbClr val="0070C0"/>
                </a:solidFill>
              </a:rPr>
              <a:t>도움</a:t>
            </a:r>
            <a:r>
              <a:rPr lang="ko-KR" altLang="en-US" dirty="0"/>
              <a:t>이 되게 함으로 캐릭터 수집의 목적을 명확히 하게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열람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80633" y="3069771"/>
            <a:ext cx="5133315" cy="1975758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A78C14B-98B9-4539-8483-35A3A89FD94C}"/>
              </a:ext>
            </a:extLst>
          </p:cNvPr>
          <p:cNvGrpSpPr/>
          <p:nvPr/>
        </p:nvGrpSpPr>
        <p:grpSpPr>
          <a:xfrm>
            <a:off x="1772275" y="3563756"/>
            <a:ext cx="4680000" cy="2278679"/>
            <a:chOff x="7734478" y="3563756"/>
            <a:chExt cx="4680000" cy="22786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478" y="3563756"/>
              <a:ext cx="4680000" cy="22786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3B7D679-73F2-4314-9376-104356916275}"/>
                </a:ext>
              </a:extLst>
            </p:cNvPr>
            <p:cNvSpPr txBox="1"/>
            <p:nvPr/>
          </p:nvSpPr>
          <p:spPr>
            <a:xfrm>
              <a:off x="10864054" y="5534658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45A06C2-3315-46BA-B5C1-F0DE1846D5D7}"/>
              </a:ext>
            </a:extLst>
          </p:cNvPr>
          <p:cNvGrpSpPr/>
          <p:nvPr/>
        </p:nvGrpSpPr>
        <p:grpSpPr>
          <a:xfrm>
            <a:off x="1772275" y="1152910"/>
            <a:ext cx="4680000" cy="2299124"/>
            <a:chOff x="7726110" y="1152910"/>
            <a:chExt cx="4680000" cy="22991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64"/>
            <a:stretch/>
          </p:blipFill>
          <p:spPr>
            <a:xfrm>
              <a:off x="7726110" y="1152910"/>
              <a:ext cx="4680000" cy="22991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9C7D284-06F6-4729-B4C3-A967215768D7}"/>
                </a:ext>
              </a:extLst>
            </p:cNvPr>
            <p:cNvSpPr txBox="1"/>
            <p:nvPr/>
          </p:nvSpPr>
          <p:spPr>
            <a:xfrm>
              <a:off x="10855686" y="3144257"/>
              <a:ext cx="1550424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판타지워택틱스</a:t>
              </a:r>
              <a:r>
                <a:rPr lang="en-US" altLang="ko-KR" sz="1400" dirty="0">
                  <a:solidFill>
                    <a:schemeClr val="bg1"/>
                  </a:solidFill>
                </a:rPr>
                <a:t>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6995934E-55E9-4CA1-905E-35167A971D63}"/>
              </a:ext>
            </a:extLst>
          </p:cNvPr>
          <p:cNvGrpSpPr/>
          <p:nvPr/>
        </p:nvGrpSpPr>
        <p:grpSpPr>
          <a:xfrm>
            <a:off x="1772275" y="1173355"/>
            <a:ext cx="4680000" cy="2278679"/>
            <a:chOff x="13201174" y="1173355"/>
            <a:chExt cx="4680000" cy="22786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1174" y="1173355"/>
              <a:ext cx="4680000" cy="22786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1E090C05-FACE-44FC-BD13-FCA332138E5F}"/>
                </a:ext>
              </a:extLst>
            </p:cNvPr>
            <p:cNvSpPr txBox="1"/>
            <p:nvPr/>
          </p:nvSpPr>
          <p:spPr>
            <a:xfrm>
              <a:off x="16798826" y="3144257"/>
              <a:ext cx="1082348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A560A3C-DB41-4106-AA09-056ABC1BCA8D}"/>
              </a:ext>
            </a:extLst>
          </p:cNvPr>
          <p:cNvGrpSpPr/>
          <p:nvPr/>
        </p:nvGrpSpPr>
        <p:grpSpPr>
          <a:xfrm>
            <a:off x="1772275" y="3563756"/>
            <a:ext cx="4680000" cy="2278679"/>
            <a:chOff x="13209542" y="3563756"/>
            <a:chExt cx="4680000" cy="22786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9542" y="3563756"/>
              <a:ext cx="4680000" cy="227867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B86DE0F-9453-405F-8DB5-9FD69FD9239C}"/>
                </a:ext>
              </a:extLst>
            </p:cNvPr>
            <p:cNvSpPr txBox="1"/>
            <p:nvPr/>
          </p:nvSpPr>
          <p:spPr>
            <a:xfrm>
              <a:off x="16807194" y="5534658"/>
              <a:ext cx="1082348" cy="307777"/>
            </a:xfrm>
            <a:prstGeom prst="rect">
              <a:avLst/>
            </a:prstGeom>
            <a:solidFill>
              <a:srgbClr val="000000">
                <a:alpha val="65098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팬텀게이트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E4D6D0E-9157-4775-9F2A-BEEA0040D886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</p:spTree>
    <p:extLst>
      <p:ext uri="{BB962C8B-B14F-4D97-AF65-F5344CB8AC3E}">
        <p14:creationId xmlns:p14="http://schemas.microsoft.com/office/powerpoint/2010/main" val="25361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종합정리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xmlns="" id="{0592A625-C85D-4C3C-A16A-8B29F1B7D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7382470"/>
              </p:ext>
            </p:extLst>
          </p:nvPr>
        </p:nvGraphicFramePr>
        <p:xfrm>
          <a:off x="2108200" y="960438"/>
          <a:ext cx="9720000" cy="55475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3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xmlns="" val="3812231963"/>
                    </a:ext>
                  </a:extLst>
                </a:gridCol>
                <a:gridCol w="15867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9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5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번호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구분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구현 방법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분석</a:t>
                      </a:r>
                      <a:r>
                        <a:rPr lang="en-US" altLang="ko-KR" sz="2000" b="1" dirty="0"/>
                        <a:t>? </a:t>
                      </a:r>
                      <a:r>
                        <a:rPr lang="ko-KR" altLang="en-US" sz="2000" b="1" dirty="0"/>
                        <a:t>정보</a:t>
                      </a:r>
                      <a:r>
                        <a:rPr lang="en-US" altLang="ko-KR" sz="2000" b="1" dirty="0"/>
                        <a:t>?</a:t>
                      </a:r>
                      <a:endParaRPr lang="ko-KR" altLang="en-US" sz="2000" b="1" dirty="0"/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전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게임 플레이의 목적을 구체적으로 알려준다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플레이어에게 주요 시스템의 정보와 플레이 방법을 제공한다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중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 err="1"/>
                        <a:t>팝업창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 화면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사운드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영상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특수한 상황에 이미지 혹은 영상을 넣음으로 캐릭터의 애정을 높이고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스킬사용에</a:t>
                      </a:r>
                      <a:r>
                        <a:rPr lang="ko-KR" altLang="en-US" sz="1400" dirty="0"/>
                        <a:t> 관한 정확한 상황을 제공한다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7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클리어 후 연출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결과를 직관적으로 보여 줌으로 전투의 목적과 목표를 명확하게 보여준다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캐릭터를 등장시킴으로 유저의 캐릭터 </a:t>
                      </a:r>
                      <a:r>
                        <a:rPr lang="ko-KR" altLang="en-US" sz="1400" dirty="0" err="1"/>
                        <a:t>애정도를</a:t>
                      </a:r>
                      <a:r>
                        <a:rPr lang="ko-KR" altLang="en-US" sz="1400" dirty="0"/>
                        <a:t> 높였다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69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로딩 화면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 내 정보를 자주 노출 시킴으로 게임의 이해도를 높이고 애정을 높인다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888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 열람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상호 작용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 err="1"/>
                        <a:t>모바일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플렛폼</a:t>
                      </a:r>
                      <a:r>
                        <a:rPr lang="ko-KR" altLang="en-US" sz="1400" dirty="0"/>
                        <a:t> 상 게임에 오래 집중하기 힘든 상황이 많기에 게임 스토리를 따로 보여 줌으로 게임 플레이에 방해가 적게 되고 상호작용을 통해 게임의 몰입도와 캐릭터 애정을 높였다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621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823124" y="1138706"/>
            <a:ext cx="5025975" cy="5119219"/>
          </a:xfrm>
        </p:spPr>
        <p:txBody>
          <a:bodyPr/>
          <a:lstStyle/>
          <a:p>
            <a:r>
              <a:rPr lang="ko-KR" altLang="en-US" dirty="0"/>
              <a:t>전투 시작 전에 간략한 캐릭터 이미지와 텍스트를 통해 플레이어에 관한 정보를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시스템에 관한 정보를 제공하고 플레이 방법에 관한 이야기를 팝업 텍스트를 통해 전달한다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상태창</a:t>
            </a:r>
            <a:r>
              <a:rPr lang="ko-KR" altLang="en-US" dirty="0"/>
              <a:t> 위에 텍스트 </a:t>
            </a:r>
            <a:r>
              <a:rPr lang="ko-KR" altLang="en-US" dirty="0" err="1"/>
              <a:t>팝업창을</a:t>
            </a:r>
            <a:r>
              <a:rPr lang="ko-KR" altLang="en-US" dirty="0"/>
              <a:t> 올림으로 게임 플레이 화면에 적게 지장을 주고 그에 관한 정보를 게임화면을 통해 알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중의 스토리텔링으로 스킬 사용시 효과음만 넣는다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플레이어가 주요 시스템인 </a:t>
            </a:r>
            <a:r>
              <a:rPr lang="ko-KR" altLang="en-US" sz="1800" b="1" dirty="0" err="1">
                <a:solidFill>
                  <a:srgbClr val="0070C0"/>
                </a:solidFill>
              </a:rPr>
              <a:t>스킬조합</a:t>
            </a:r>
            <a:r>
              <a:rPr lang="ko-KR" altLang="en-US" sz="1800" b="1" dirty="0">
                <a:solidFill>
                  <a:srgbClr val="0070C0"/>
                </a:solidFill>
              </a:rPr>
              <a:t> </a:t>
            </a:r>
            <a:r>
              <a:rPr lang="ko-KR" altLang="en-US" sz="1800" b="1" dirty="0" err="1">
                <a:solidFill>
                  <a:srgbClr val="0070C0"/>
                </a:solidFill>
              </a:rPr>
              <a:t>스킬</a:t>
            </a:r>
            <a:r>
              <a:rPr lang="ko-KR" altLang="en-US" dirty="0" err="1"/>
              <a:t>에</a:t>
            </a:r>
            <a:r>
              <a:rPr lang="ko-KR" altLang="en-US" dirty="0"/>
              <a:t> 익숙할 수 있도록 게임 </a:t>
            </a:r>
            <a:r>
              <a:rPr lang="ko-KR" altLang="en-US" dirty="0" err="1"/>
              <a:t>시작시</a:t>
            </a:r>
            <a:r>
              <a:rPr lang="ko-KR" altLang="en-US" dirty="0"/>
              <a:t> 정보를 제공한다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캐릭터 </a:t>
            </a:r>
            <a:r>
              <a:rPr lang="en-US" altLang="ko-KR" dirty="0"/>
              <a:t>4</a:t>
            </a:r>
            <a:r>
              <a:rPr lang="ko-KR" altLang="en-US" dirty="0"/>
              <a:t>개가 </a:t>
            </a:r>
            <a:r>
              <a:rPr lang="en-US" altLang="ko-KR" dirty="0"/>
              <a:t>1</a:t>
            </a:r>
            <a:r>
              <a:rPr lang="ko-KR" altLang="en-US" dirty="0"/>
              <a:t>개의 몬스터와 싸우는 형태의 플레이기에 화면을 가리는 이미지이나</a:t>
            </a:r>
            <a:r>
              <a:rPr lang="en-US" altLang="ko-KR" dirty="0"/>
              <a:t> </a:t>
            </a:r>
            <a:r>
              <a:rPr lang="ko-KR" altLang="en-US" dirty="0"/>
              <a:t>텍스트 등을 출력하면 </a:t>
            </a:r>
            <a:r>
              <a:rPr lang="ko-KR" altLang="en-US" sz="1800" b="1" dirty="0">
                <a:solidFill>
                  <a:srgbClr val="0070C0"/>
                </a:solidFill>
              </a:rPr>
              <a:t>플레이에 큰 영향</a:t>
            </a:r>
            <a:r>
              <a:rPr lang="ko-KR" altLang="en-US" dirty="0"/>
              <a:t>을 주기에 효과음 정도만 넣는다</a:t>
            </a:r>
            <a:r>
              <a:rPr lang="en-US" altLang="ko-KR" dirty="0"/>
              <a:t>. (</a:t>
            </a:r>
            <a:r>
              <a:rPr lang="ko-KR" altLang="en-US" dirty="0"/>
              <a:t>스킬 사용시 기합</a:t>
            </a:r>
            <a:r>
              <a:rPr lang="en-US" altLang="ko-KR" dirty="0"/>
              <a:t>, </a:t>
            </a:r>
            <a:r>
              <a:rPr lang="ko-KR" altLang="en-US" dirty="0" err="1"/>
              <a:t>타격음</a:t>
            </a:r>
            <a:r>
              <a:rPr lang="ko-KR" altLang="en-US" dirty="0"/>
              <a:t> 등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61" name="제목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튜토리얼</a:t>
            </a:r>
            <a:r>
              <a:rPr lang="ko-KR" altLang="en-US" dirty="0"/>
              <a:t> 및 플레이 중 연출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2130454" y="1150841"/>
            <a:ext cx="4410355" cy="2345606"/>
            <a:chOff x="2130454" y="1150271"/>
            <a:chExt cx="4659754" cy="2478247"/>
          </a:xfrm>
        </p:grpSpPr>
        <p:grpSp>
          <p:nvGrpSpPr>
            <p:cNvPr id="4" name="그룹 3"/>
            <p:cNvGrpSpPr/>
            <p:nvPr/>
          </p:nvGrpSpPr>
          <p:grpSpPr>
            <a:xfrm>
              <a:off x="2130454" y="1160906"/>
              <a:ext cx="4653164" cy="2467612"/>
              <a:chOff x="2159184" y="719544"/>
              <a:chExt cx="5213744" cy="293004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159184" y="719544"/>
                <a:ext cx="5213744" cy="29300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2231192" y="2560872"/>
                <a:ext cx="972108" cy="972108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2491604" y="2821284"/>
                <a:ext cx="451284" cy="451284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7061906" y="763672"/>
                <a:ext cx="225642" cy="225642"/>
                <a:chOff x="7142864" y="730466"/>
                <a:chExt cx="225642" cy="225642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7142864" y="730466"/>
                  <a:ext cx="225642" cy="225642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7210161" y="769532"/>
                  <a:ext cx="36000" cy="144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7271213" y="769532"/>
                  <a:ext cx="36000" cy="144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6359407" y="2680887"/>
                <a:ext cx="866848" cy="871371"/>
                <a:chOff x="6344387" y="2339993"/>
                <a:chExt cx="866848" cy="87137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xmlns="" id="{4B80EFB9-73B2-4831-83F0-8E0553FB57B6}"/>
                    </a:ext>
                  </a:extLst>
                </p:cNvPr>
                <p:cNvSpPr/>
                <p:nvPr/>
              </p:nvSpPr>
              <p:spPr>
                <a:xfrm>
                  <a:off x="6344387" y="2845402"/>
                  <a:ext cx="259327" cy="25932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xmlns="" id="{71843116-06CF-46DB-B504-1DFB1040FECA}"/>
                    </a:ext>
                  </a:extLst>
                </p:cNvPr>
                <p:cNvSpPr/>
                <p:nvPr/>
              </p:nvSpPr>
              <p:spPr>
                <a:xfrm>
                  <a:off x="6419654" y="2434650"/>
                  <a:ext cx="259327" cy="25932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2</a:t>
                  </a:r>
                  <a:endParaRPr lang="ko-KR" altLang="en-US" sz="1400" dirty="0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xmlns="" id="{D434FCFA-009C-46CA-A2BA-9A2B272ABBD6}"/>
                    </a:ext>
                  </a:extLst>
                </p:cNvPr>
                <p:cNvSpPr/>
                <p:nvPr/>
              </p:nvSpPr>
              <p:spPr>
                <a:xfrm>
                  <a:off x="6930908" y="2339993"/>
                  <a:ext cx="259327" cy="2593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/>
                    <a:t>3</a:t>
                  </a:r>
                  <a:endParaRPr lang="ko-KR" altLang="en-US" sz="1400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xmlns="" id="{7CD7E63B-795E-46A9-9B4C-AF148CEF5385}"/>
                    </a:ext>
                  </a:extLst>
                </p:cNvPr>
                <p:cNvSpPr/>
                <p:nvPr/>
              </p:nvSpPr>
              <p:spPr>
                <a:xfrm>
                  <a:off x="6669522" y="2669651"/>
                  <a:ext cx="541713" cy="5417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/>
                    <a:t>일반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xmlns="" id="{4A655C58-4B39-4E80-8ED5-BDACB072C1EC}"/>
                  </a:ext>
                </a:extLst>
              </p:cNvPr>
              <p:cNvGrpSpPr/>
              <p:nvPr/>
            </p:nvGrpSpPr>
            <p:grpSpPr>
              <a:xfrm>
                <a:off x="2171346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xmlns="" id="{38E14AD7-DCDE-4557-A588-3799DA906A96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xmlns="" id="{760F241F-2788-4816-A932-96431D9AF3C7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AB065159-AB3C-4FB1-B9A0-E9412ADB3233}"/>
                  </a:ext>
                </a:extLst>
              </p:cNvPr>
              <p:cNvGrpSpPr/>
              <p:nvPr/>
            </p:nvGrpSpPr>
            <p:grpSpPr>
              <a:xfrm>
                <a:off x="3384727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xmlns="" id="{F2497EB6-04EA-4DAE-AF8D-048A62BB4870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xmlns="" id="{780C4937-0262-4F53-BABE-B47EF4F382A8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xmlns="" id="{45454F7C-CA6D-499C-9864-CB9607543ABC}"/>
                  </a:ext>
                </a:extLst>
              </p:cNvPr>
              <p:cNvGrpSpPr/>
              <p:nvPr/>
            </p:nvGrpSpPr>
            <p:grpSpPr>
              <a:xfrm>
                <a:off x="4616626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xmlns="" id="{F2052B99-5080-4538-A048-39698D9FE4A3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xmlns="" id="{7B9E8AC1-B26F-4418-BFC7-D9BB01BDE171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684461C0-EFD1-4413-B4EA-D8D4A58BEF74}"/>
                  </a:ext>
                </a:extLst>
              </p:cNvPr>
              <p:cNvGrpSpPr/>
              <p:nvPr/>
            </p:nvGrpSpPr>
            <p:grpSpPr>
              <a:xfrm>
                <a:off x="5814979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xmlns="" id="{E1EB89EE-38C8-4B8A-AADD-1BC68474F0ED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xmlns="" id="{025D1B63-2A15-457A-97B7-CEA748194639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</p:grpSp>
        </p:grpSp>
        <p:sp>
          <p:nvSpPr>
            <p:cNvPr id="31" name="직사각형 30"/>
            <p:cNvSpPr/>
            <p:nvPr/>
          </p:nvSpPr>
          <p:spPr>
            <a:xfrm>
              <a:off x="2130454" y="1150271"/>
              <a:ext cx="4659754" cy="910771"/>
            </a:xfrm>
            <a:prstGeom prst="rect">
              <a:avLst/>
            </a:prstGeom>
            <a:solidFill>
              <a:srgbClr val="4F81BD">
                <a:alpha val="7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01460" y="1230969"/>
              <a:ext cx="4209517" cy="418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스킬버튼을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 누르면 모든 캐릭터들이 </a:t>
              </a:r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스킬을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 사용 할 거야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130454" y="3573907"/>
            <a:ext cx="4404118" cy="2335540"/>
            <a:chOff x="2159184" y="719544"/>
            <a:chExt cx="5213744" cy="2930044"/>
          </a:xfrm>
        </p:grpSpPr>
        <p:sp>
          <p:nvSpPr>
            <p:cNvPr id="34" name="직사각형 33"/>
            <p:cNvSpPr/>
            <p:nvPr/>
          </p:nvSpPr>
          <p:spPr>
            <a:xfrm>
              <a:off x="2159184" y="719544"/>
              <a:ext cx="5213744" cy="2930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타원 35"/>
            <p:cNvSpPr/>
            <p:nvPr/>
          </p:nvSpPr>
          <p:spPr>
            <a:xfrm>
              <a:off x="2231192" y="2560872"/>
              <a:ext cx="972108" cy="972108"/>
            </a:xfrm>
            <a:prstGeom prst="ellipse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타원 36"/>
            <p:cNvSpPr/>
            <p:nvPr/>
          </p:nvSpPr>
          <p:spPr>
            <a:xfrm>
              <a:off x="2491604" y="2821284"/>
              <a:ext cx="451284" cy="451284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7061906" y="763672"/>
              <a:ext cx="225642" cy="225642"/>
              <a:chOff x="7142864" y="730466"/>
              <a:chExt cx="225642" cy="225642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7142864" y="730466"/>
                <a:ext cx="225642" cy="225642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7210161" y="769532"/>
                <a:ext cx="36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7271213" y="769532"/>
                <a:ext cx="36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359407" y="2680887"/>
              <a:ext cx="866848" cy="871371"/>
              <a:chOff x="6344387" y="2339993"/>
              <a:chExt cx="866848" cy="871371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xmlns="" id="{4B80EFB9-73B2-4831-83F0-8E0553FB57B6}"/>
                  </a:ext>
                </a:extLst>
              </p:cNvPr>
              <p:cNvSpPr/>
              <p:nvPr/>
            </p:nvSpPr>
            <p:spPr>
              <a:xfrm>
                <a:off x="6344387" y="2845402"/>
                <a:ext cx="259327" cy="25932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xmlns="" id="{71843116-06CF-46DB-B504-1DFB1040FECA}"/>
                  </a:ext>
                </a:extLst>
              </p:cNvPr>
              <p:cNvSpPr/>
              <p:nvPr/>
            </p:nvSpPr>
            <p:spPr>
              <a:xfrm>
                <a:off x="6419654" y="2434650"/>
                <a:ext cx="259327" cy="25932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xmlns="" id="{D434FCFA-009C-46CA-A2BA-9A2B272ABBD6}"/>
                  </a:ext>
                </a:extLst>
              </p:cNvPr>
              <p:cNvSpPr/>
              <p:nvPr/>
            </p:nvSpPr>
            <p:spPr>
              <a:xfrm>
                <a:off x="6930908" y="2339993"/>
                <a:ext cx="259327" cy="2593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xmlns="" id="{7CD7E63B-795E-46A9-9B4C-AF148CEF5385}"/>
                  </a:ext>
                </a:extLst>
              </p:cNvPr>
              <p:cNvSpPr/>
              <p:nvPr/>
            </p:nvSpPr>
            <p:spPr>
              <a:xfrm>
                <a:off x="6669522" y="2669651"/>
                <a:ext cx="541713" cy="54171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일반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4A655C58-4B39-4E80-8ED5-BDACB072C1EC}"/>
                </a:ext>
              </a:extLst>
            </p:cNvPr>
            <p:cNvGrpSpPr/>
            <p:nvPr/>
          </p:nvGrpSpPr>
          <p:grpSpPr>
            <a:xfrm>
              <a:off x="2171346" y="763672"/>
              <a:ext cx="1114057" cy="360000"/>
              <a:chOff x="1919866" y="763672"/>
              <a:chExt cx="1114057" cy="3600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38E14AD7-DCDE-4557-A588-3799DA906A96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760F241F-2788-4816-A932-96431D9AF3C7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AB065159-AB3C-4FB1-B9A0-E9412ADB3233}"/>
                </a:ext>
              </a:extLst>
            </p:cNvPr>
            <p:cNvGrpSpPr/>
            <p:nvPr/>
          </p:nvGrpSpPr>
          <p:grpSpPr>
            <a:xfrm>
              <a:off x="3384727" y="763672"/>
              <a:ext cx="1114057" cy="360000"/>
              <a:chOff x="1919866" y="763672"/>
              <a:chExt cx="1114057" cy="360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F2497EB6-04EA-4DAE-AF8D-048A62BB4870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xmlns="" id="{780C4937-0262-4F53-BABE-B47EF4F382A8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45454F7C-CA6D-499C-9864-CB9607543ABC}"/>
                </a:ext>
              </a:extLst>
            </p:cNvPr>
            <p:cNvGrpSpPr/>
            <p:nvPr/>
          </p:nvGrpSpPr>
          <p:grpSpPr>
            <a:xfrm>
              <a:off x="4616626" y="763672"/>
              <a:ext cx="1114057" cy="360000"/>
              <a:chOff x="1919866" y="763672"/>
              <a:chExt cx="1114057" cy="36000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F2052B99-5080-4538-A048-39698D9FE4A3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7B9E8AC1-B26F-4418-BFC7-D9BB01BDE171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684461C0-EFD1-4413-B4EA-D8D4A58BEF74}"/>
                </a:ext>
              </a:extLst>
            </p:cNvPr>
            <p:cNvGrpSpPr/>
            <p:nvPr/>
          </p:nvGrpSpPr>
          <p:grpSpPr>
            <a:xfrm>
              <a:off x="5814979" y="763672"/>
              <a:ext cx="1114057" cy="360000"/>
              <a:chOff x="1919866" y="763672"/>
              <a:chExt cx="1114057" cy="3600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E1EB89EE-38C8-4B8A-AADD-1BC68474F0ED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xmlns="" id="{025D1B63-2A15-457A-97B7-CEA748194639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</p:grpSp>
      <p:sp>
        <p:nvSpPr>
          <p:cNvPr id="60" name="직사각형 59"/>
          <p:cNvSpPr/>
          <p:nvPr/>
        </p:nvSpPr>
        <p:spPr>
          <a:xfrm>
            <a:off x="6908800" y="4221211"/>
            <a:ext cx="4927600" cy="2330964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5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ko-KR" altLang="en-US" dirty="0" err="1"/>
              <a:t>종료시에</a:t>
            </a:r>
            <a:r>
              <a:rPr lang="ko-KR" altLang="en-US" dirty="0"/>
              <a:t> 캐릭터가 유저에게 말을 걸어 주는 형태로 띄게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캐릭터마다 다른 내용의 텍스트를 출력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제일 왼쪽의 캐릭터의 텍스트를 출력한다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패배시</a:t>
            </a:r>
            <a:r>
              <a:rPr lang="ko-KR" altLang="en-US" dirty="0"/>
              <a:t> </a:t>
            </a:r>
            <a:r>
              <a:rPr lang="ko-KR" altLang="en-US" dirty="0" err="1"/>
              <a:t>스킬성장</a:t>
            </a:r>
            <a:r>
              <a:rPr lang="ko-KR" altLang="en-US" dirty="0"/>
              <a:t> 버튼을 넣어 준다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캐릭터의 </a:t>
            </a:r>
            <a:r>
              <a:rPr lang="ko-KR" altLang="en-US" dirty="0" err="1"/>
              <a:t>애정도를</a:t>
            </a:r>
            <a:r>
              <a:rPr lang="ko-KR" altLang="en-US" dirty="0"/>
              <a:t> 높이고 유저의 게임 </a:t>
            </a:r>
            <a:r>
              <a:rPr lang="ko-KR" altLang="en-US" dirty="0" err="1"/>
              <a:t>몰입도를</a:t>
            </a:r>
            <a:r>
              <a:rPr lang="ko-KR" altLang="en-US" dirty="0"/>
              <a:t> 높인다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캐릭터의 수집의 욕구를 자극하도록 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캐릭터 육성의 위해 </a:t>
            </a:r>
            <a:r>
              <a:rPr lang="ko-KR" altLang="en-US" dirty="0" err="1"/>
              <a:t>스킬의</a:t>
            </a:r>
            <a:r>
              <a:rPr lang="ko-KR" altLang="en-US" dirty="0"/>
              <a:t> 성장이 필요함을 알려 육성의 </a:t>
            </a:r>
            <a:r>
              <a:rPr lang="ko-KR" altLang="en-US" sz="1800" b="1" dirty="0">
                <a:solidFill>
                  <a:srgbClr val="0070C0"/>
                </a:solidFill>
              </a:rPr>
              <a:t>방향성</a:t>
            </a:r>
            <a:r>
              <a:rPr lang="ko-KR" altLang="en-US" dirty="0"/>
              <a:t>을 알려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/>
              <a:t>클리어</a:t>
            </a:r>
            <a:r>
              <a:rPr lang="ko-KR" altLang="en-US" dirty="0"/>
              <a:t> 후 연출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22070A8-0900-4C1B-912B-3EA70730D5DE}"/>
              </a:ext>
            </a:extLst>
          </p:cNvPr>
          <p:cNvGrpSpPr/>
          <p:nvPr/>
        </p:nvGrpSpPr>
        <p:grpSpPr>
          <a:xfrm>
            <a:off x="2454737" y="1161908"/>
            <a:ext cx="3833584" cy="2289635"/>
            <a:chOff x="735732" y="836712"/>
            <a:chExt cx="4340323" cy="2592288"/>
          </a:xfrm>
        </p:grpSpPr>
        <p:sp>
          <p:nvSpPr>
            <p:cNvPr id="14" name="직사각형 13"/>
            <p:cNvSpPr/>
            <p:nvPr/>
          </p:nvSpPr>
          <p:spPr>
            <a:xfrm>
              <a:off x="735732" y="836712"/>
              <a:ext cx="4340323" cy="2590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17228" y="3045113"/>
              <a:ext cx="1018966" cy="383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다음 단계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68689" y="3045113"/>
              <a:ext cx="1018966" cy="383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재도전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20151" y="3045113"/>
              <a:ext cx="1018966" cy="383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로비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3664540" y="1496326"/>
              <a:ext cx="530441" cy="63653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</a:t>
              </a:r>
              <a:endParaRPr lang="ko-KR" altLang="en-US" sz="12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4283968" y="1496326"/>
              <a:ext cx="530441" cy="63653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</a:t>
              </a:r>
              <a:endParaRPr lang="ko-KR" altLang="en-US" sz="12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3664540" y="2217564"/>
              <a:ext cx="530441" cy="63653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</a:t>
              </a:r>
              <a:endParaRPr lang="ko-KR" altLang="en-US" sz="12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4283968" y="2217564"/>
              <a:ext cx="530441" cy="636530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M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73302" y="936189"/>
              <a:ext cx="1584258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/>
                <a:t>클리어시간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: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02:30</a:t>
              </a:r>
              <a:endParaRPr lang="ko-KR" altLang="en-US" sz="9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73302" y="1167471"/>
              <a:ext cx="1584258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Best </a:t>
              </a:r>
              <a:r>
                <a:rPr lang="ko-KR" altLang="en-US" sz="900" dirty="0" err="1"/>
                <a:t>클리어시간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: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02:10</a:t>
              </a:r>
              <a:endParaRPr lang="ko-KR" altLang="en-US" sz="900" dirty="0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81" b="30020" l="2556" r="33000">
                          <a14:foregroundMark x1="21333" y1="25447" x2="21333" y2="25447"/>
                          <a14:foregroundMark x1="21111" y1="27435" x2="21111" y2="27435"/>
                          <a14:foregroundMark x1="21556" y1="22863" x2="21556" y2="22863"/>
                          <a14:foregroundMark x1="13444" y1="19881" x2="13444" y2="19881"/>
                          <a14:foregroundMark x1="13444" y1="16501" x2="13444" y2="16501"/>
                          <a14:foregroundMark x1="12889" y1="13519" x2="12889" y2="13519"/>
                          <a14:foregroundMark x1="12889" y1="13121" x2="12889" y2="13121"/>
                          <a14:foregroundMark x1="15333" y1="26640" x2="15333" y2="26640"/>
                          <a14:foregroundMark x1="12444" y1="26839" x2="12444" y2="26839"/>
                          <a14:foregroundMark x1="13778" y1="9145" x2="13778" y2="9145"/>
                          <a14:foregroundMark x1="13556" y1="5567" x2="13556" y2="5567"/>
                          <a14:foregroundMark x1="5333" y1="7555" x2="5333" y2="7555"/>
                          <a14:foregroundMark x1="2556" y1="4573" x2="2556" y2="4573"/>
                          <a14:foregroundMark x1="5667" y1="22068" x2="5667" y2="22068"/>
                          <a14:foregroundMark x1="3778" y1="24851" x2="3778" y2="24851"/>
                          <a14:foregroundMark x1="5556" y1="28032" x2="5556" y2="28032"/>
                          <a14:foregroundMark x1="3333" y1="28231" x2="3333" y2="28231"/>
                          <a14:foregroundMark x1="3667" y1="30020" x2="3667" y2="30020"/>
                          <a14:foregroundMark x1="13778" y1="5169" x2="13778" y2="5169"/>
                          <a14:foregroundMark x1="14667" y1="5964" x2="14667" y2="5964"/>
                          <a14:foregroundMark x1="22000" y1="7555" x2="22000" y2="7555"/>
                          <a14:foregroundMark x1="22556" y1="5964" x2="22556" y2="5964"/>
                          <a14:foregroundMark x1="21444" y1="5964" x2="21444" y2="5964"/>
                          <a14:foregroundMark x1="12667" y1="4970" x2="12667" y2="4970"/>
                          <a14:foregroundMark x1="22556" y1="4771" x2="22556" y2="4771"/>
                          <a14:foregroundMark x1="21667" y1="4374" x2="21667" y2="4374"/>
                          <a14:foregroundMark x1="21444" y1="14911" x2="21444" y2="14911"/>
                          <a14:foregroundMark x1="23111" y1="14314" x2="23111" y2="14314"/>
                          <a14:foregroundMark x1="22556" y1="17893" x2="22556" y2="17893"/>
                          <a14:foregroundMark x1="24333" y1="19284" x2="24333" y2="19284"/>
                          <a14:foregroundMark x1="23778" y1="22068" x2="23778" y2="22068"/>
                          <a14:foregroundMark x1="24444" y1="25447" x2="24444" y2="25447"/>
                          <a14:foregroundMark x1="31111" y1="14712" x2="31111" y2="14712"/>
                          <a14:foregroundMark x1="31111" y1="9145" x2="31111" y2="9145"/>
                          <a14:foregroundMark x1="31111" y1="5765" x2="31111" y2="5765"/>
                          <a14:foregroundMark x1="31778" y1="5765" x2="31778" y2="5765"/>
                          <a14:foregroundMark x1="30222" y1="9543" x2="30222" y2="9543"/>
                          <a14:foregroundMark x1="23222" y1="5964" x2="23222" y2="5964"/>
                          <a14:foregroundMark x1="21333" y1="29225" x2="21333" y2="29225"/>
                          <a14:foregroundMark x1="24667" y1="27833" x2="24667" y2="27833"/>
                          <a14:foregroundMark x1="25000" y1="26839" x2="25000" y2="26839"/>
                          <a14:foregroundMark x1="30444" y1="26044" x2="30444" y2="26044"/>
                          <a14:foregroundMark x1="30889" y1="23857" x2="30889" y2="23857"/>
                          <a14:foregroundMark x1="5444" y1="27237" x2="5444" y2="27237"/>
                          <a14:foregroundMark x1="3000" y1="15308" x2="3000" y2="15308"/>
                          <a14:foregroundMark x1="32556" y1="26441" x2="32556" y2="26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32" b="66962"/>
            <a:stretch/>
          </p:blipFill>
          <p:spPr>
            <a:xfrm>
              <a:off x="812368" y="1618109"/>
              <a:ext cx="2281888" cy="1378843"/>
            </a:xfrm>
            <a:prstGeom prst="rect">
              <a:avLst/>
            </a:prstGeom>
          </p:spPr>
        </p:pic>
        <p:sp>
          <p:nvSpPr>
            <p:cNvPr id="35" name="사각형 설명선 34"/>
            <p:cNvSpPr/>
            <p:nvPr/>
          </p:nvSpPr>
          <p:spPr>
            <a:xfrm>
              <a:off x="978225" y="1052736"/>
              <a:ext cx="2126848" cy="338152"/>
            </a:xfrm>
            <a:prstGeom prst="wedgeRect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이번 적은 쉬었네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4496E2EC-1024-4842-ACB0-3E1361DC36B6}"/>
              </a:ext>
            </a:extLst>
          </p:cNvPr>
          <p:cNvGrpSpPr/>
          <p:nvPr/>
        </p:nvGrpSpPr>
        <p:grpSpPr>
          <a:xfrm>
            <a:off x="2450255" y="3564419"/>
            <a:ext cx="3837542" cy="2478593"/>
            <a:chOff x="731252" y="3510923"/>
            <a:chExt cx="4344804" cy="2806223"/>
          </a:xfrm>
        </p:grpSpPr>
        <p:sp>
          <p:nvSpPr>
            <p:cNvPr id="37" name="직사각형 36"/>
            <p:cNvSpPr/>
            <p:nvPr/>
          </p:nvSpPr>
          <p:spPr>
            <a:xfrm>
              <a:off x="731252" y="3510923"/>
              <a:ext cx="4344804" cy="28041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330385" y="5901578"/>
              <a:ext cx="1018966" cy="415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스킬 성장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20151" y="5901578"/>
              <a:ext cx="1018966" cy="415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로비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81" b="30020" l="2556" r="33000">
                          <a14:foregroundMark x1="21333" y1="25447" x2="21333" y2="25447"/>
                          <a14:foregroundMark x1="21111" y1="27435" x2="21111" y2="27435"/>
                          <a14:foregroundMark x1="21556" y1="22863" x2="21556" y2="22863"/>
                          <a14:foregroundMark x1="13444" y1="19881" x2="13444" y2="19881"/>
                          <a14:foregroundMark x1="13444" y1="16501" x2="13444" y2="16501"/>
                          <a14:foregroundMark x1="12889" y1="13519" x2="12889" y2="13519"/>
                          <a14:foregroundMark x1="12889" y1="13121" x2="12889" y2="13121"/>
                          <a14:foregroundMark x1="15333" y1="26640" x2="15333" y2="26640"/>
                          <a14:foregroundMark x1="12444" y1="26839" x2="12444" y2="26839"/>
                          <a14:foregroundMark x1="13778" y1="9145" x2="13778" y2="9145"/>
                          <a14:foregroundMark x1="13556" y1="5567" x2="13556" y2="5567"/>
                          <a14:foregroundMark x1="5333" y1="7555" x2="5333" y2="7555"/>
                          <a14:foregroundMark x1="2556" y1="4573" x2="2556" y2="4573"/>
                          <a14:foregroundMark x1="5667" y1="22068" x2="5667" y2="22068"/>
                          <a14:foregroundMark x1="3778" y1="24851" x2="3778" y2="24851"/>
                          <a14:foregroundMark x1="5556" y1="28032" x2="5556" y2="28032"/>
                          <a14:foregroundMark x1="3333" y1="28231" x2="3333" y2="28231"/>
                          <a14:foregroundMark x1="3667" y1="30020" x2="3667" y2="30020"/>
                          <a14:foregroundMark x1="13778" y1="5169" x2="13778" y2="5169"/>
                          <a14:foregroundMark x1="14667" y1="5964" x2="14667" y2="5964"/>
                          <a14:foregroundMark x1="22000" y1="7555" x2="22000" y2="7555"/>
                          <a14:foregroundMark x1="22556" y1="5964" x2="22556" y2="5964"/>
                          <a14:foregroundMark x1="21444" y1="5964" x2="21444" y2="5964"/>
                          <a14:foregroundMark x1="12667" y1="4970" x2="12667" y2="4970"/>
                          <a14:foregroundMark x1="22556" y1="4771" x2="22556" y2="4771"/>
                          <a14:foregroundMark x1="21667" y1="4374" x2="21667" y2="4374"/>
                          <a14:foregroundMark x1="21444" y1="14911" x2="21444" y2="14911"/>
                          <a14:foregroundMark x1="23111" y1="14314" x2="23111" y2="14314"/>
                          <a14:foregroundMark x1="22556" y1="17893" x2="22556" y2="17893"/>
                          <a14:foregroundMark x1="24333" y1="19284" x2="24333" y2="19284"/>
                          <a14:foregroundMark x1="23778" y1="22068" x2="23778" y2="22068"/>
                          <a14:foregroundMark x1="24444" y1="25447" x2="24444" y2="25447"/>
                          <a14:foregroundMark x1="31111" y1="14712" x2="31111" y2="14712"/>
                          <a14:foregroundMark x1="31111" y1="9145" x2="31111" y2="9145"/>
                          <a14:foregroundMark x1="31111" y1="5765" x2="31111" y2="5765"/>
                          <a14:foregroundMark x1="31778" y1="5765" x2="31778" y2="5765"/>
                          <a14:foregroundMark x1="30222" y1="9543" x2="30222" y2="9543"/>
                          <a14:foregroundMark x1="23222" y1="5964" x2="23222" y2="5964"/>
                          <a14:foregroundMark x1="21333" y1="29225" x2="21333" y2="29225"/>
                          <a14:foregroundMark x1="24667" y1="27833" x2="24667" y2="27833"/>
                          <a14:foregroundMark x1="25000" y1="26839" x2="25000" y2="26839"/>
                          <a14:foregroundMark x1="30444" y1="26044" x2="30444" y2="26044"/>
                          <a14:foregroundMark x1="30889" y1="23857" x2="30889" y2="23857"/>
                          <a14:foregroundMark x1="5444" y1="27237" x2="5444" y2="27237"/>
                          <a14:foregroundMark x1="3000" y1="15308" x2="3000" y2="15308"/>
                          <a14:foregroundMark x1="32556" y1="26441" x2="32556" y2="26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32" b="66962"/>
            <a:stretch/>
          </p:blipFill>
          <p:spPr>
            <a:xfrm>
              <a:off x="1597722" y="4356806"/>
              <a:ext cx="2470207" cy="1492636"/>
            </a:xfrm>
            <a:prstGeom prst="rect">
              <a:avLst/>
            </a:prstGeom>
          </p:spPr>
        </p:pic>
        <p:sp>
          <p:nvSpPr>
            <p:cNvPr id="41" name="사각형 설명선 40"/>
            <p:cNvSpPr/>
            <p:nvPr/>
          </p:nvSpPr>
          <p:spPr>
            <a:xfrm>
              <a:off x="1925032" y="3731540"/>
              <a:ext cx="2185122" cy="493929"/>
            </a:xfrm>
            <a:prstGeom prst="wedgeRect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우리 좀더 노력해요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02EF5B43-D178-4563-BF62-D8C275B79640}"/>
                </a:ext>
              </a:extLst>
            </p:cNvPr>
            <p:cNvSpPr/>
            <p:nvPr/>
          </p:nvSpPr>
          <p:spPr>
            <a:xfrm>
              <a:off x="3740620" y="5901578"/>
              <a:ext cx="1018966" cy="415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재도전</a:t>
              </a: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6931689" y="3564419"/>
            <a:ext cx="4915317" cy="2065494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2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게임의 특징적 설명인 스킬 조합 시스템을 게임 로딩 중에 보여주어 유저들이 스킬 조합에 관한 정보를 지속적으로 제공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몬스터의</a:t>
            </a:r>
            <a:r>
              <a:rPr lang="ko-KR" altLang="en-US" dirty="0"/>
              <a:t> 이미지를 보여 주어 </a:t>
            </a:r>
            <a:r>
              <a:rPr lang="ko-KR" altLang="en-US" dirty="0" err="1"/>
              <a:t>몬스터의</a:t>
            </a:r>
            <a:r>
              <a:rPr lang="ko-KR" altLang="en-US" dirty="0"/>
              <a:t> 모습과 속성 등을 유추 할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 도입부에 </a:t>
            </a:r>
            <a:r>
              <a:rPr lang="ko-KR" altLang="en-US" dirty="0" err="1"/>
              <a:t>몬스터가</a:t>
            </a:r>
            <a:r>
              <a:rPr lang="ko-KR" altLang="en-US" dirty="0"/>
              <a:t> 나타나는 인 게임 영상을 틀어 적에 대한 명확한 인상을 심어 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pPr marL="177800" indent="0">
              <a:buNone/>
            </a:pPr>
            <a:r>
              <a:rPr lang="ko-KR" altLang="en-US" dirty="0"/>
              <a:t>게임 시스템에 관한 정보를 자주 등장 하여 중요 </a:t>
            </a:r>
            <a:r>
              <a:rPr lang="ko-KR" altLang="en-US" dirty="0" err="1"/>
              <a:t>컨텐츠와</a:t>
            </a:r>
            <a:r>
              <a:rPr lang="ko-KR" altLang="en-US" dirty="0"/>
              <a:t> 시스템이 무엇인지 인지하게 하여 플레이어의 </a:t>
            </a:r>
            <a:r>
              <a:rPr lang="ko-KR" altLang="en-US" sz="1800" b="1" dirty="0">
                <a:solidFill>
                  <a:srgbClr val="0070C0"/>
                </a:solidFill>
              </a:rPr>
              <a:t>목적을 명확하게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로딩 화면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38742" y="1148776"/>
            <a:ext cx="4545719" cy="2407224"/>
            <a:chOff x="746363" y="1021776"/>
            <a:chExt cx="4545719" cy="2407224"/>
          </a:xfrm>
        </p:grpSpPr>
        <p:grpSp>
          <p:nvGrpSpPr>
            <p:cNvPr id="5" name="그룹 4"/>
            <p:cNvGrpSpPr/>
            <p:nvPr/>
          </p:nvGrpSpPr>
          <p:grpSpPr>
            <a:xfrm>
              <a:off x="746363" y="1021776"/>
              <a:ext cx="4545719" cy="2407224"/>
              <a:chOff x="2159184" y="719544"/>
              <a:chExt cx="5221128" cy="2930044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2159184" y="719544"/>
                <a:ext cx="5213744" cy="29300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 cstate="print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346" y="719544"/>
                <a:ext cx="5208966" cy="2930043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1245890" y="2719165"/>
              <a:ext cx="388920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marL="622300" indent="-622300"/>
              <a:r>
                <a:rPr lang="ko-KR" altLang="en-US" sz="1200" dirty="0"/>
                <a:t>스킬 조합 </a:t>
              </a:r>
              <a:r>
                <a:rPr lang="en-US" altLang="ko-KR" sz="1200" dirty="0"/>
                <a:t>: </a:t>
              </a:r>
              <a:r>
                <a:rPr lang="ko-KR" altLang="en-US" sz="1200" dirty="0" err="1"/>
                <a:t>스킬을</a:t>
              </a:r>
              <a:r>
                <a:rPr lang="ko-KR" altLang="en-US" sz="1200" dirty="0"/>
                <a:t> 사용하면 동시에 날아 갑니다</a:t>
              </a:r>
              <a:r>
                <a:rPr lang="en-US" altLang="ko-KR" sz="1200" dirty="0"/>
                <a:t>.</a:t>
              </a:r>
              <a:br>
                <a:rPr lang="en-US" altLang="ko-KR" sz="1200" dirty="0"/>
              </a:br>
              <a:r>
                <a:rPr lang="ko-KR" altLang="en-US" sz="1200" dirty="0"/>
                <a:t>스킬 조합에 따라 추가적 </a:t>
              </a:r>
              <a:r>
                <a:rPr lang="ko-KR" altLang="en-US" sz="1200" dirty="0" err="1"/>
                <a:t>데미지를</a:t>
              </a:r>
              <a:r>
                <a:rPr lang="ko-KR" altLang="en-US" sz="1200" dirty="0"/>
                <a:t> 입힙니다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7934714-B0EE-4B55-8751-D02AD5472767}"/>
              </a:ext>
            </a:extLst>
          </p:cNvPr>
          <p:cNvGrpSpPr/>
          <p:nvPr/>
        </p:nvGrpSpPr>
        <p:grpSpPr>
          <a:xfrm>
            <a:off x="2748340" y="3681028"/>
            <a:ext cx="3250932" cy="2592288"/>
            <a:chOff x="5713556" y="836712"/>
            <a:chExt cx="3250932" cy="2592288"/>
          </a:xfrm>
        </p:grpSpPr>
        <p:sp>
          <p:nvSpPr>
            <p:cNvPr id="10" name="직사각형 9"/>
            <p:cNvSpPr/>
            <p:nvPr/>
          </p:nvSpPr>
          <p:spPr>
            <a:xfrm>
              <a:off x="5713556" y="836712"/>
              <a:ext cx="3250932" cy="25922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708" y="1113483"/>
              <a:ext cx="2668629" cy="203874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868144" y="3211301"/>
              <a:ext cx="2952328" cy="99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868144" y="3211301"/>
              <a:ext cx="2088232" cy="9959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972301" y="3957799"/>
            <a:ext cx="4864099" cy="1774502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08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별로 이야기를 구성하거나</a:t>
            </a:r>
            <a:r>
              <a:rPr lang="en-US" altLang="ko-KR" dirty="0"/>
              <a:t>, </a:t>
            </a:r>
            <a:r>
              <a:rPr lang="ko-KR" altLang="en-US" dirty="0"/>
              <a:t>관련된 이야기를 넣는다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캐릭터를 수집하면 보상을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도감을 통해 전체적인 </a:t>
            </a:r>
            <a:r>
              <a:rPr lang="ko-KR" altLang="en-US" dirty="0" err="1"/>
              <a:t>스킬을</a:t>
            </a:r>
            <a:r>
              <a:rPr lang="ko-KR" altLang="en-US" dirty="0"/>
              <a:t>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7800" indent="0">
              <a:buNone/>
            </a:pPr>
            <a:r>
              <a:rPr lang="ko-KR" altLang="en-US" dirty="0"/>
              <a:t>캐릭터 별로 이야기를 구성 함으로 유저가 캐릭터에 </a:t>
            </a:r>
            <a:r>
              <a:rPr lang="ko-KR" altLang="en-US" sz="1800" b="1" dirty="0">
                <a:solidFill>
                  <a:srgbClr val="0070C0"/>
                </a:solidFill>
              </a:rPr>
              <a:t>애정</a:t>
            </a:r>
            <a:r>
              <a:rPr lang="ko-KR" altLang="en-US" dirty="0"/>
              <a:t>이 생기게 하고 캐릭터의 개성을 나타나게 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이야기에 보상을 주어 캐릭터 수집의 목표를 명확하게 한다</a:t>
            </a:r>
            <a:r>
              <a:rPr lang="en-US" altLang="ko-KR" dirty="0"/>
              <a:t>.</a:t>
            </a:r>
          </a:p>
          <a:p>
            <a:pPr marL="177800" indent="0">
              <a:buNone/>
            </a:pPr>
            <a:r>
              <a:rPr lang="ko-KR" altLang="en-US" dirty="0"/>
              <a:t>도감을 통해 플레이어의 목표를 </a:t>
            </a:r>
            <a:r>
              <a:rPr lang="ko-KR" altLang="en-US" sz="1800" b="1" dirty="0">
                <a:solidFill>
                  <a:srgbClr val="0070C0"/>
                </a:solidFill>
              </a:rPr>
              <a:t>명확</a:t>
            </a:r>
            <a:r>
              <a:rPr lang="ko-KR" altLang="en-US" dirty="0"/>
              <a:t>하게 하도록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5" name="제목 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스토리 열람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3D5CA64-5E0E-41CC-A35D-12B266BF5A2E}"/>
              </a:ext>
            </a:extLst>
          </p:cNvPr>
          <p:cNvSpPr/>
          <p:nvPr/>
        </p:nvSpPr>
        <p:spPr>
          <a:xfrm>
            <a:off x="2248978" y="4088374"/>
            <a:ext cx="4494915" cy="2193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F63DBD5A-4910-4A73-A9C4-CF48C1B304B4}"/>
              </a:ext>
            </a:extLst>
          </p:cNvPr>
          <p:cNvGrpSpPr/>
          <p:nvPr/>
        </p:nvGrpSpPr>
        <p:grpSpPr>
          <a:xfrm>
            <a:off x="4663236" y="4235410"/>
            <a:ext cx="1986768" cy="1657390"/>
            <a:chOff x="4617476" y="698021"/>
            <a:chExt cx="2379758" cy="198522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73EDA257-8CCD-49E1-B4F7-ECBF2354E24B}"/>
                </a:ext>
              </a:extLst>
            </p:cNvPr>
            <p:cNvGrpSpPr/>
            <p:nvPr/>
          </p:nvGrpSpPr>
          <p:grpSpPr>
            <a:xfrm>
              <a:off x="4617476" y="698021"/>
              <a:ext cx="2379758" cy="1985227"/>
              <a:chOff x="6097517" y="2146996"/>
              <a:chExt cx="2379758" cy="198522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69F0FCDA-7ADA-45AA-8BD9-887BB06425BF}"/>
                  </a:ext>
                </a:extLst>
              </p:cNvPr>
              <p:cNvSpPr/>
              <p:nvPr/>
            </p:nvSpPr>
            <p:spPr>
              <a:xfrm>
                <a:off x="6097517" y="2331982"/>
                <a:ext cx="2378249" cy="18002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46BE9037-279A-4252-A6EA-14531042E6D4}"/>
                  </a:ext>
                </a:extLst>
              </p:cNvPr>
              <p:cNvSpPr/>
              <p:nvPr/>
            </p:nvSpPr>
            <p:spPr>
              <a:xfrm>
                <a:off x="6597186" y="2146996"/>
                <a:ext cx="385200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W</a:t>
                </a:r>
                <a:endParaRPr lang="ko-KR" altLang="en-US" sz="1050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12323E6B-217E-4762-91D0-633DBF2652F3}"/>
                  </a:ext>
                </a:extLst>
              </p:cNvPr>
              <p:cNvSpPr/>
              <p:nvPr/>
            </p:nvSpPr>
            <p:spPr>
              <a:xfrm>
                <a:off x="7095483" y="2146996"/>
                <a:ext cx="385200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A</a:t>
                </a:r>
                <a:endParaRPr lang="ko-KR" altLang="en-US" sz="1050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95F56185-9700-42E9-B288-37B495B108F8}"/>
                  </a:ext>
                </a:extLst>
              </p:cNvPr>
              <p:cNvSpPr/>
              <p:nvPr/>
            </p:nvSpPr>
            <p:spPr>
              <a:xfrm>
                <a:off x="8092075" y="2147344"/>
                <a:ext cx="385200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P</a:t>
                </a:r>
                <a:endParaRPr lang="ko-KR" altLang="en-US" sz="1050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3160AC48-54EC-4A4F-8BC2-B18F0BE1B954}"/>
                  </a:ext>
                </a:extLst>
              </p:cNvPr>
              <p:cNvGrpSpPr/>
              <p:nvPr/>
            </p:nvGrpSpPr>
            <p:grpSpPr>
              <a:xfrm>
                <a:off x="6206544" y="2439974"/>
                <a:ext cx="2201630" cy="360000"/>
                <a:chOff x="5894388" y="1525332"/>
                <a:chExt cx="2201630" cy="3600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xmlns="" id="{EA55050E-C8C2-4F18-A4EB-C84AC4B479DC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xmlns="" id="{79CE3BC3-DFCA-44C0-8C5B-D7D57DAD8145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xmlns="" id="{F8D67856-49B7-472D-B884-D88599A3A071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xmlns="" id="{4092EE64-685D-446C-A1FF-228E7583BAEA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xmlns="" id="{2D30B919-47B1-40D6-9E93-4C7E4ED1B197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xmlns="" id="{CA9CD8F7-C065-4A2C-9943-17F2C8A811DD}"/>
                  </a:ext>
                </a:extLst>
              </p:cNvPr>
              <p:cNvGrpSpPr/>
              <p:nvPr/>
            </p:nvGrpSpPr>
            <p:grpSpPr>
              <a:xfrm>
                <a:off x="6206544" y="2865685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xmlns="" id="{03159B7A-746F-49D4-A716-5278B6C389FB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A7445FFE-6635-498B-8DBD-ED919C0A3177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CBC0F27F-54EE-41FD-845D-409811B49FF6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xmlns="" id="{A19C2AA7-118B-4089-B877-DF7A1928B6B7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xmlns="" id="{BD51FB53-FBD5-411C-B4B9-7A88162A94A5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8B9BC997-26FF-475F-ADB2-523BCE2A1344}"/>
                  </a:ext>
                </a:extLst>
              </p:cNvPr>
              <p:cNvGrpSpPr/>
              <p:nvPr/>
            </p:nvGrpSpPr>
            <p:grpSpPr>
              <a:xfrm>
                <a:off x="6206544" y="3291396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xmlns="" id="{63F70C2A-154A-4C3F-A681-2CFD009F5FA2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xmlns="" id="{F83381AB-1546-48BE-AE6E-9F7183C0993F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xmlns="" id="{588C080D-87F2-41F9-B2AD-3363055315DC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xmlns="" id="{23707792-FABB-438B-B49B-809A691BC5CE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xmlns="" id="{635267AC-325D-4E77-8429-5582AE46346B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CE050BB9-C630-47AC-8236-3947951933E4}"/>
                  </a:ext>
                </a:extLst>
              </p:cNvPr>
              <p:cNvGrpSpPr/>
              <p:nvPr/>
            </p:nvGrpSpPr>
            <p:grpSpPr>
              <a:xfrm>
                <a:off x="6206544" y="3717107"/>
                <a:ext cx="2201630" cy="360000"/>
                <a:chOff x="5894388" y="1525332"/>
                <a:chExt cx="2201630" cy="360000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xmlns="" id="{41AE06E2-0316-413E-BEBB-9844C6092F8B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xmlns="" id="{DE6DDED0-A397-4A89-BF3E-325780A7D564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xmlns="" id="{30BD106A-60E1-4E21-9230-6449500B422E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xmlns="" id="{F5BA2CF0-2510-4AC0-A9FB-4DAF6A4C97AE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xmlns="" id="{B9949DA2-EA1E-4F79-845D-3E76D6342581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S</a:t>
                  </a:r>
                  <a:endParaRPr lang="ko-KR" altLang="en-US" sz="1600" dirty="0"/>
                </a:p>
              </p:txBody>
            </p:sp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3B5EB57D-6D2A-46C1-BFB2-E647F2758CB1}"/>
                  </a:ext>
                </a:extLst>
              </p:cNvPr>
              <p:cNvSpPr/>
              <p:nvPr/>
            </p:nvSpPr>
            <p:spPr>
              <a:xfrm>
                <a:off x="6100511" y="2146996"/>
                <a:ext cx="386753" cy="18498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K</a:t>
                </a:r>
                <a:endParaRPr lang="ko-KR" altLang="en-US" sz="1050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DF49EC74-7AB8-4143-BF97-555F27B6B050}"/>
                  </a:ext>
                </a:extLst>
              </p:cNvPr>
              <p:cNvSpPr/>
              <p:nvPr/>
            </p:nvSpPr>
            <p:spPr>
              <a:xfrm>
                <a:off x="7593780" y="2146996"/>
                <a:ext cx="385200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/>
                  <a:t>H</a:t>
                </a:r>
                <a:endParaRPr lang="ko-KR" altLang="en-US" sz="1050" dirty="0"/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28B008AF-9AA4-4E98-A750-7B5D48847C05}"/>
                </a:ext>
              </a:extLst>
            </p:cNvPr>
            <p:cNvCxnSpPr/>
            <p:nvPr/>
          </p:nvCxnSpPr>
          <p:spPr>
            <a:xfrm>
              <a:off x="4635334" y="904989"/>
              <a:ext cx="360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E5CA706E-EA96-44A3-9F11-FC5325E51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85" b="63221" l="46000" r="53556">
                        <a14:foregroundMark x1="49111" y1="38767" x2="49111" y2="38767"/>
                        <a14:foregroundMark x1="48333" y1="63221" x2="48333" y2="63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14" t="34914" r="45492" b="34485"/>
          <a:stretch/>
        </p:blipFill>
        <p:spPr>
          <a:xfrm>
            <a:off x="2524138" y="4474598"/>
            <a:ext cx="710403" cy="129338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0B53388-2834-4CD1-BF1B-A2B1264FE6B7}"/>
              </a:ext>
            </a:extLst>
          </p:cNvPr>
          <p:cNvSpPr txBox="1"/>
          <p:nvPr/>
        </p:nvSpPr>
        <p:spPr>
          <a:xfrm>
            <a:off x="2274098" y="411173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도감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xmlns="" id="{9362E791-4BCF-4450-8466-970185D93E94}"/>
              </a:ext>
            </a:extLst>
          </p:cNvPr>
          <p:cNvSpPr/>
          <p:nvPr/>
        </p:nvSpPr>
        <p:spPr>
          <a:xfrm>
            <a:off x="3359081" y="4543703"/>
            <a:ext cx="1200944" cy="134909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dirty="0">
                <a:solidFill>
                  <a:sysClr val="windowText" lastClr="000000"/>
                </a:solidFill>
              </a:rPr>
              <a:t>스킬 </a:t>
            </a:r>
            <a:r>
              <a:rPr lang="ko-KR" altLang="en-US" sz="1000" dirty="0" err="1">
                <a:solidFill>
                  <a:sysClr val="windowText" lastClr="000000"/>
                </a:solidFill>
              </a:rPr>
              <a:t>정보값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r>
              <a:rPr lang="en-US" altLang="ko-KR" sz="8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스킬 효과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스킬의 효과데이터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스킬의 조합데이터</a:t>
            </a:r>
            <a:r>
              <a:rPr lang="en-US" altLang="ko-KR" sz="8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800" dirty="0">
                <a:solidFill>
                  <a:sysClr val="windowText" lastClr="000000"/>
                </a:solidFill>
              </a:rPr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25682" y="1137949"/>
            <a:ext cx="4653423" cy="2401379"/>
            <a:chOff x="2125682" y="1137949"/>
            <a:chExt cx="4653423" cy="240137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3E00E5C8-A728-432B-8594-C6EEB052F9C4}"/>
                </a:ext>
              </a:extLst>
            </p:cNvPr>
            <p:cNvGrpSpPr/>
            <p:nvPr/>
          </p:nvGrpSpPr>
          <p:grpSpPr>
            <a:xfrm>
              <a:off x="2125682" y="1137949"/>
              <a:ext cx="4653423" cy="2401379"/>
              <a:chOff x="348876" y="1080483"/>
              <a:chExt cx="4969603" cy="256454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xmlns="" id="{0C7A938F-DC29-499D-96ED-7DDB7CC56874}"/>
                  </a:ext>
                </a:extLst>
              </p:cNvPr>
              <p:cNvGrpSpPr/>
              <p:nvPr/>
            </p:nvGrpSpPr>
            <p:grpSpPr>
              <a:xfrm>
                <a:off x="348876" y="1080483"/>
                <a:ext cx="4932000" cy="2564541"/>
                <a:chOff x="348876" y="1080483"/>
                <a:chExt cx="4932000" cy="2564541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348876" y="1080483"/>
                  <a:ext cx="4932000" cy="25645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3029215" y="1273969"/>
                  <a:ext cx="2151392" cy="2155031"/>
                  <a:chOff x="4617476" y="698021"/>
                  <a:chExt cx="2378249" cy="1985227"/>
                </a:xfrm>
              </p:grpSpPr>
              <p:grpSp>
                <p:nvGrpSpPr>
                  <p:cNvPr id="50" name="그룹 49"/>
                  <p:cNvGrpSpPr/>
                  <p:nvPr/>
                </p:nvGrpSpPr>
                <p:grpSpPr>
                  <a:xfrm>
                    <a:off x="4617476" y="698021"/>
                    <a:ext cx="2378249" cy="1985227"/>
                    <a:chOff x="6097517" y="2146996"/>
                    <a:chExt cx="2378249" cy="1985227"/>
                  </a:xfrm>
                </p:grpSpPr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xmlns="" id="{5DE56641-483F-4A05-BF2B-07B9F6C8C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7517" y="2331982"/>
                      <a:ext cx="2378249" cy="1800241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50" dirty="0"/>
                    </a:p>
                  </p:txBody>
                </p:sp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xmlns="" id="{1427FE21-65DE-42BF-9275-5E405C79C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186" y="2146996"/>
                      <a:ext cx="385200" cy="225260"/>
                    </a:xfrm>
                    <a:prstGeom prst="rect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50" dirty="0"/>
                        <a:t>W</a:t>
                      </a:r>
                      <a:endParaRPr lang="ko-KR" altLang="en-US" sz="1050" dirty="0"/>
                    </a:p>
                  </p:txBody>
                </p:sp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xmlns="" id="{13C90AF7-5C25-414E-8B98-55E7340EA8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5483" y="2146996"/>
                      <a:ext cx="385200" cy="225260"/>
                    </a:xfrm>
                    <a:prstGeom prst="rect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50" dirty="0"/>
                        <a:t>A</a:t>
                      </a:r>
                      <a:endParaRPr lang="ko-KR" altLang="en-US" sz="1050" dirty="0"/>
                    </a:p>
                  </p:txBody>
                </p:sp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xmlns="" id="{A1841973-DAFC-4627-99D2-BF662B347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6544" y="2439974"/>
                      <a:ext cx="2201630" cy="360000"/>
                      <a:chOff x="5894388" y="1525332"/>
                      <a:chExt cx="2201630" cy="360000"/>
                    </a:xfrm>
                  </p:grpSpPr>
                  <p:sp>
                    <p:nvSpPr>
                      <p:cNvPr id="77" name="직사각형 76">
                        <a:extLst>
                          <a:ext uri="{FF2B5EF4-FFF2-40B4-BE49-F238E27FC236}">
                            <a16:creationId xmlns:a16="http://schemas.microsoft.com/office/drawing/2014/main" xmlns="" id="{AD48490F-27AE-47F0-B342-7E04E58B11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438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8" name="직사각형 77">
                        <a:extLst>
                          <a:ext uri="{FF2B5EF4-FFF2-40B4-BE49-F238E27FC236}">
                            <a16:creationId xmlns:a16="http://schemas.microsoft.com/office/drawing/2014/main" xmlns="" id="{E7374244-2717-45F0-890C-C29FD917DC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95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9" name="직사각형 78">
                        <a:extLst>
                          <a:ext uri="{FF2B5EF4-FFF2-40B4-BE49-F238E27FC236}">
                            <a16:creationId xmlns:a16="http://schemas.microsoft.com/office/drawing/2014/main" xmlns="" id="{F8C93FC5-4B5B-4D09-89C2-33F75CB318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5202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80" name="직사각형 79">
                        <a:extLst>
                          <a:ext uri="{FF2B5EF4-FFF2-40B4-BE49-F238E27FC236}">
                            <a16:creationId xmlns:a16="http://schemas.microsoft.com/office/drawing/2014/main" xmlns="" id="{8190A3CF-3002-4D13-92CE-5AD2C3AEE2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5609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81" name="직사각형 80">
                        <a:extLst>
                          <a:ext uri="{FF2B5EF4-FFF2-40B4-BE49-F238E27FC236}">
                            <a16:creationId xmlns:a16="http://schemas.microsoft.com/office/drawing/2014/main" xmlns="" id="{A7D8011F-5A4E-4744-BC87-A9CE6C9A7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01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</p:grpSp>
                <p:grpSp>
                  <p:nvGrpSpPr>
                    <p:cNvPr id="57" name="그룹 56">
                      <a:extLst>
                        <a:ext uri="{FF2B5EF4-FFF2-40B4-BE49-F238E27FC236}">
                          <a16:creationId xmlns:a16="http://schemas.microsoft.com/office/drawing/2014/main" xmlns="" id="{5060C588-3079-466D-9C67-9B75B4EFD0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6544" y="2865685"/>
                      <a:ext cx="2201630" cy="360000"/>
                      <a:chOff x="5894388" y="1525332"/>
                      <a:chExt cx="2201630" cy="360000"/>
                    </a:xfrm>
                  </p:grpSpPr>
                  <p:sp>
                    <p:nvSpPr>
                      <p:cNvPr id="72" name="직사각형 71">
                        <a:extLst>
                          <a:ext uri="{FF2B5EF4-FFF2-40B4-BE49-F238E27FC236}">
                            <a16:creationId xmlns:a16="http://schemas.microsoft.com/office/drawing/2014/main" xmlns="" id="{12837FF3-1E49-48E4-87A4-F3552B3F18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438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3" name="직사각형 72">
                        <a:extLst>
                          <a:ext uri="{FF2B5EF4-FFF2-40B4-BE49-F238E27FC236}">
                            <a16:creationId xmlns:a16="http://schemas.microsoft.com/office/drawing/2014/main" xmlns="" id="{A14BEDD0-CC01-47CB-BF5A-D96657FE3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95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4" name="직사각형 73">
                        <a:extLst>
                          <a:ext uri="{FF2B5EF4-FFF2-40B4-BE49-F238E27FC236}">
                            <a16:creationId xmlns:a16="http://schemas.microsoft.com/office/drawing/2014/main" xmlns="" id="{ACF9C9AA-F664-4EDF-AB33-3657109C65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5202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5" name="직사각형 74">
                        <a:extLst>
                          <a:ext uri="{FF2B5EF4-FFF2-40B4-BE49-F238E27FC236}">
                            <a16:creationId xmlns:a16="http://schemas.microsoft.com/office/drawing/2014/main" xmlns="" id="{49A25F8D-F2D1-41B5-956E-EDB330504F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5609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6" name="직사각형 75">
                        <a:extLst>
                          <a:ext uri="{FF2B5EF4-FFF2-40B4-BE49-F238E27FC236}">
                            <a16:creationId xmlns:a16="http://schemas.microsoft.com/office/drawing/2014/main" xmlns="" id="{471B3C69-B691-4A07-A4DD-148D907829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01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</p:grpSp>
                <p:grpSp>
                  <p:nvGrpSpPr>
                    <p:cNvPr id="58" name="그룹 57">
                      <a:extLst>
                        <a:ext uri="{FF2B5EF4-FFF2-40B4-BE49-F238E27FC236}">
                          <a16:creationId xmlns:a16="http://schemas.microsoft.com/office/drawing/2014/main" xmlns="" id="{E8229E34-3D43-42E4-BFC5-C2A44F27F3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6544" y="3291396"/>
                      <a:ext cx="2201630" cy="360000"/>
                      <a:chOff x="5894388" y="1525332"/>
                      <a:chExt cx="2201630" cy="360000"/>
                    </a:xfrm>
                  </p:grpSpPr>
                  <p:sp>
                    <p:nvSpPr>
                      <p:cNvPr id="67" name="직사각형 66">
                        <a:extLst>
                          <a:ext uri="{FF2B5EF4-FFF2-40B4-BE49-F238E27FC236}">
                            <a16:creationId xmlns:a16="http://schemas.microsoft.com/office/drawing/2014/main" xmlns="" id="{DE783AE3-4CD5-4545-991E-3030FBA275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438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8" name="직사각형 67">
                        <a:extLst>
                          <a:ext uri="{FF2B5EF4-FFF2-40B4-BE49-F238E27FC236}">
                            <a16:creationId xmlns:a16="http://schemas.microsoft.com/office/drawing/2014/main" xmlns="" id="{986852C6-C38D-430F-97EB-B3ACB81D30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95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9" name="직사각형 68">
                        <a:extLst>
                          <a:ext uri="{FF2B5EF4-FFF2-40B4-BE49-F238E27FC236}">
                            <a16:creationId xmlns:a16="http://schemas.microsoft.com/office/drawing/2014/main" xmlns="" id="{35466505-10A1-4DB4-9733-3670A2CDD8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5202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0" name="직사각형 69">
                        <a:extLst>
                          <a:ext uri="{FF2B5EF4-FFF2-40B4-BE49-F238E27FC236}">
                            <a16:creationId xmlns:a16="http://schemas.microsoft.com/office/drawing/2014/main" xmlns="" id="{A46BC062-59E6-4324-8932-15B582986B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5609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71" name="직사각형 70">
                        <a:extLst>
                          <a:ext uri="{FF2B5EF4-FFF2-40B4-BE49-F238E27FC236}">
                            <a16:creationId xmlns:a16="http://schemas.microsoft.com/office/drawing/2014/main" xmlns="" id="{2F731342-C489-49C2-AC98-29AA982A88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01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</p:grpSp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xmlns="" id="{F58FCEAE-B4D8-4BC5-8C9F-4BA4DC6268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6544" y="3717107"/>
                      <a:ext cx="2201630" cy="360000"/>
                      <a:chOff x="5894388" y="1525332"/>
                      <a:chExt cx="2201630" cy="360000"/>
                    </a:xfrm>
                  </p:grpSpPr>
                  <p:sp>
                    <p:nvSpPr>
                      <p:cNvPr id="62" name="직사각형 61">
                        <a:extLst>
                          <a:ext uri="{FF2B5EF4-FFF2-40B4-BE49-F238E27FC236}">
                            <a16:creationId xmlns:a16="http://schemas.microsoft.com/office/drawing/2014/main" xmlns="" id="{D8A8BF77-BAC8-440A-8DF9-6B17DC5A5F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9438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3" name="직사각형 62">
                        <a:extLst>
                          <a:ext uri="{FF2B5EF4-FFF2-40B4-BE49-F238E27FC236}">
                            <a16:creationId xmlns:a16="http://schemas.microsoft.com/office/drawing/2014/main" xmlns="" id="{2493DEB8-DC25-4DCA-B0A3-6191FE5EF3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54795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4" name="직사각형 63">
                        <a:extLst>
                          <a:ext uri="{FF2B5EF4-FFF2-40B4-BE49-F238E27FC236}">
                            <a16:creationId xmlns:a16="http://schemas.microsoft.com/office/drawing/2014/main" xmlns="" id="{7F3D90C8-82D6-4913-AF71-0816CAC487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15202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5" name="직사각형 64">
                        <a:extLst>
                          <a:ext uri="{FF2B5EF4-FFF2-40B4-BE49-F238E27FC236}">
                            <a16:creationId xmlns:a16="http://schemas.microsoft.com/office/drawing/2014/main" xmlns="" id="{810F05F0-4A7F-4ABF-BA83-FBF6DAB426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5609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  <p:sp>
                    <p:nvSpPr>
                      <p:cNvPr id="66" name="직사각형 65">
                        <a:extLst>
                          <a:ext uri="{FF2B5EF4-FFF2-40B4-BE49-F238E27FC236}">
                            <a16:creationId xmlns:a16="http://schemas.microsoft.com/office/drawing/2014/main" xmlns="" id="{E5E5FA74-7CB8-4FB3-8EA7-1B7D9958F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6018" y="152533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70D1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1600" dirty="0"/>
                          <a:t>I</a:t>
                        </a:r>
                        <a:endParaRPr lang="ko-KR" altLang="en-US" sz="1600" dirty="0"/>
                      </a:p>
                    </p:txBody>
                  </p:sp>
                </p:grpSp>
                <p:sp>
                  <p:nvSpPr>
                    <p:cNvPr id="60" name="직사각형 59">
                      <a:extLst>
                        <a:ext uri="{FF2B5EF4-FFF2-40B4-BE49-F238E27FC236}">
                          <a16:creationId xmlns:a16="http://schemas.microsoft.com/office/drawing/2014/main" xmlns="" id="{8328D1E2-5F2C-439D-96A0-6D0B79986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0511" y="2146996"/>
                      <a:ext cx="386753" cy="184986"/>
                    </a:xfrm>
                    <a:prstGeom prst="rect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50" dirty="0"/>
                        <a:t>K</a:t>
                      </a:r>
                      <a:endParaRPr lang="ko-KR" altLang="en-US" sz="1050" dirty="0"/>
                    </a:p>
                  </p:txBody>
                </p:sp>
                <p:sp>
                  <p:nvSpPr>
                    <p:cNvPr id="61" name="직사각형 60">
                      <a:extLst>
                        <a:ext uri="{FF2B5EF4-FFF2-40B4-BE49-F238E27FC236}">
                          <a16:creationId xmlns:a16="http://schemas.microsoft.com/office/drawing/2014/main" xmlns="" id="{13C90AF7-5C25-414E-8B98-55E7340EA8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3780" y="2146996"/>
                      <a:ext cx="385200" cy="225260"/>
                    </a:xfrm>
                    <a:prstGeom prst="rect">
                      <a:avLst/>
                    </a:prstGeom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050" dirty="0"/>
                        <a:t>H</a:t>
                      </a:r>
                      <a:endParaRPr lang="ko-KR" altLang="en-US" sz="1050" dirty="0"/>
                    </a:p>
                  </p:txBody>
                </p:sp>
              </p:grpSp>
              <p:cxnSp>
                <p:nvCxnSpPr>
                  <p:cNvPr id="51" name="직선 연결선 50"/>
                  <p:cNvCxnSpPr/>
                  <p:nvPr/>
                </p:nvCxnSpPr>
                <p:spPr>
                  <a:xfrm>
                    <a:off x="4635334" y="873256"/>
                    <a:ext cx="360000" cy="0"/>
                  </a:xfrm>
                  <a:prstGeom prst="line">
                    <a:avLst/>
                  </a:prstGeom>
                  <a:ln w="571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5785" b="63221" l="46000" r="53556">
                              <a14:foregroundMark x1="49111" y1="38767" x2="49111" y2="38767"/>
                              <a14:foregroundMark x1="48333" y1="63221" x2="48333" y2="6322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114" t="34914" r="45492" b="34485"/>
                <a:stretch/>
              </p:blipFill>
              <p:spPr>
                <a:xfrm>
                  <a:off x="539552" y="1628800"/>
                  <a:ext cx="710403" cy="1552057"/>
                </a:xfrm>
                <a:prstGeom prst="rect">
                  <a:avLst/>
                </a:prstGeom>
              </p:spPr>
            </p:pic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xmlns="" id="{AF93861D-A998-4BD7-8510-B741DC85B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590" t="12179" r="8457" b="21174"/>
                <a:stretch/>
              </p:blipFill>
              <p:spPr>
                <a:xfrm>
                  <a:off x="1421993" y="1612537"/>
                  <a:ext cx="1526630" cy="1600439"/>
                </a:xfrm>
                <a:prstGeom prst="rect">
                  <a:avLst/>
                </a:prstGeom>
              </p:spPr>
            </p:pic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xmlns="" id="{AB6CB8EA-6E8C-41B3-9828-46E4757D76CD}"/>
                    </a:ext>
                  </a:extLst>
                </p:cNvPr>
                <p:cNvSpPr/>
                <p:nvPr/>
              </p:nvSpPr>
              <p:spPr>
                <a:xfrm>
                  <a:off x="1403648" y="1537742"/>
                  <a:ext cx="936104" cy="4156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xmlns="" id="{30028787-A2DA-4AFA-82A8-65D4A03208B5}"/>
                    </a:ext>
                  </a:extLst>
                </p:cNvPr>
                <p:cNvSpPr/>
                <p:nvPr/>
              </p:nvSpPr>
              <p:spPr>
                <a:xfrm>
                  <a:off x="2617335" y="1537742"/>
                  <a:ext cx="309570" cy="4156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4C62B626-0481-4ABF-A2F6-DF87CECC8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785" b="63221" l="46000" r="53556">
                            <a14:foregroundMark x1="49111" y1="38767" x2="49111" y2="38767"/>
                            <a14:foregroundMark x1="48333" y1="63221" x2="48333" y2="632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14" t="34914" r="45492" b="55727"/>
              <a:stretch/>
            </p:blipFill>
            <p:spPr>
              <a:xfrm>
                <a:off x="4572000" y="1537697"/>
                <a:ext cx="746479" cy="415647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A89931C0-97C0-48DA-920C-A04F37089840}"/>
                </a:ext>
              </a:extLst>
            </p:cNvPr>
            <p:cNvSpPr txBox="1"/>
            <p:nvPr/>
          </p:nvSpPr>
          <p:spPr>
            <a:xfrm>
              <a:off x="2170035" y="1197536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도감</a:t>
              </a: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6972301" y="3134768"/>
            <a:ext cx="4864099" cy="2411467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76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954244"/>
              </p:ext>
            </p:extLst>
          </p:nvPr>
        </p:nvGraphicFramePr>
        <p:xfrm>
          <a:off x="1600200" y="1041400"/>
          <a:ext cx="10228000" cy="551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1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2558">
                  <a:extLst>
                    <a:ext uri="{9D8B030D-6E8A-4147-A177-3AD203B41FA5}">
                      <a16:colId xmlns:a16="http://schemas.microsoft.com/office/drawing/2014/main" xmlns="" val="3812231963"/>
                    </a:ext>
                  </a:extLst>
                </a:gridCol>
                <a:gridCol w="16696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156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번호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구분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구현 방법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/>
                        <a:t>이유</a:t>
                      </a:r>
                    </a:p>
                  </a:txBody>
                  <a:tcPr marL="48178" marR="481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전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게임 플레이의 목적을 구체적으로 알려준다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플레이어에게 주요 시스템의 정보와 플레이 방법을 제공한다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조작부분 위에 </a:t>
                      </a:r>
                      <a:r>
                        <a:rPr lang="ko-KR" altLang="en-US" sz="1400" dirty="0" err="1"/>
                        <a:t>팝업창을</a:t>
                      </a:r>
                      <a:r>
                        <a:rPr lang="ko-KR" altLang="en-US" sz="1400" dirty="0"/>
                        <a:t> 올림으로 게임 플레이 화면에 영향이 적게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튜토리얼 시작 중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텍스트 </a:t>
                      </a:r>
                      <a:r>
                        <a:rPr lang="ko-KR" altLang="en-US" sz="1400" dirty="0" err="1"/>
                        <a:t>팝업창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 화면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사운드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플레이에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큰 영향을 주지 않게 하기</a:t>
                      </a:r>
                      <a:r>
                        <a:rPr lang="ko-KR" altLang="en-US" sz="1400" dirty="0"/>
                        <a:t> 위해 효과음 정도만 넣는다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 marL="48178" marR="4817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클리어 후 연출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캐릭터의 </a:t>
                      </a:r>
                      <a:r>
                        <a:rPr lang="ko-KR" altLang="en-US" sz="1400" dirty="0" err="1"/>
                        <a:t>애정도를</a:t>
                      </a:r>
                      <a:r>
                        <a:rPr lang="ko-KR" altLang="en-US" sz="1400" dirty="0"/>
                        <a:t> 높이고 유저의 게임 </a:t>
                      </a:r>
                      <a:r>
                        <a:rPr lang="ko-KR" altLang="en-US" sz="1400" dirty="0" err="1"/>
                        <a:t>몰입도를</a:t>
                      </a:r>
                      <a:r>
                        <a:rPr lang="ko-KR" altLang="en-US" sz="1400" dirty="0"/>
                        <a:t> 높인다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 육성의 위해 </a:t>
                      </a:r>
                      <a:r>
                        <a:rPr lang="ko-KR" altLang="en-US" sz="1400" dirty="0" err="1"/>
                        <a:t>스킬의</a:t>
                      </a:r>
                      <a:r>
                        <a:rPr lang="ko-KR" altLang="en-US" sz="1400" dirty="0"/>
                        <a:t> 성장이 필요함을 알려 육성의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방향성</a:t>
                      </a:r>
                      <a:r>
                        <a:rPr lang="ko-KR" altLang="en-US" sz="1400" dirty="0"/>
                        <a:t>을 알려 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로딩 화면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게임에 관한 정보를 자주 등장 하여 중요 </a:t>
                      </a:r>
                      <a:r>
                        <a:rPr lang="ko-KR" altLang="en-US" sz="1400" dirty="0" err="1"/>
                        <a:t>컨텐츠와</a:t>
                      </a:r>
                      <a:r>
                        <a:rPr lang="ko-KR" altLang="en-US" sz="1400" dirty="0"/>
                        <a:t> 시스템이 무엇인지 인지하게 하여 플레이어의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목적을 명확하게</a:t>
                      </a:r>
                      <a:r>
                        <a:rPr lang="ko-KR" altLang="en-US" sz="1800" dirty="0"/>
                        <a:t> </a:t>
                      </a:r>
                      <a:r>
                        <a:rPr lang="ko-KR" altLang="en-US" sz="1400" dirty="0"/>
                        <a:t>만든다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스토리 열람</a:t>
                      </a:r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이미지 </a:t>
                      </a:r>
                      <a:r>
                        <a:rPr lang="en-US" altLang="ko-KR" sz="1400" dirty="0"/>
                        <a:t>+ </a:t>
                      </a:r>
                      <a:r>
                        <a:rPr lang="ko-KR" altLang="en-US" sz="1400" dirty="0"/>
                        <a:t>텍스트</a:t>
                      </a:r>
                      <a:endParaRPr lang="en-US" altLang="ko-KR" sz="1400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상호 작용</a:t>
                      </a:r>
                      <a:endParaRPr lang="en-US" altLang="ko-KR" sz="1400" dirty="0"/>
                    </a:p>
                  </a:txBody>
                  <a:tcPr marL="48178" marR="4817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캐릭터 별로 이야기를 구성 함으로 유저가 캐릭터에 애정이 생기게 하고 캐릭터의 개성을 나타나게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보상을 통해 캐릭터 수집의 목표를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명확</a:t>
                      </a:r>
                      <a:r>
                        <a:rPr lang="ko-KR" altLang="en-US" sz="1400" dirty="0"/>
                        <a:t>하게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3175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400" dirty="0"/>
                        <a:t>도감을 통해 플레이어의 목표를 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</a:rPr>
                        <a:t>명확</a:t>
                      </a:r>
                      <a:r>
                        <a:rPr lang="ko-KR" altLang="en-US" sz="1400" dirty="0"/>
                        <a:t>하게 하도록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48178" marR="4817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425984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DBED5C4-4BD6-4185-81BC-3CDD74808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506" y="1138706"/>
            <a:ext cx="10132594" cy="5119219"/>
          </a:xfrm>
        </p:spPr>
        <p:txBody>
          <a:bodyPr/>
          <a:lstStyle/>
          <a:p>
            <a:r>
              <a:rPr lang="ko-KR" altLang="en-US" dirty="0"/>
              <a:t>고대의 신들은 자기 중심적이고 </a:t>
            </a:r>
            <a:r>
              <a:rPr lang="ko-KR" altLang="en-US" dirty="0" err="1"/>
              <a:t>제멋대로였다</a:t>
            </a:r>
            <a:r>
              <a:rPr lang="en-US" altLang="ko-KR" dirty="0"/>
              <a:t>. </a:t>
            </a:r>
            <a:r>
              <a:rPr lang="ko-KR" altLang="en-US" dirty="0"/>
              <a:t>그래서 인간들은 신에 의해 고통 받았다</a:t>
            </a:r>
            <a:r>
              <a:rPr lang="en-US" altLang="ko-KR" dirty="0"/>
              <a:t>. </a:t>
            </a:r>
            <a:r>
              <a:rPr lang="ko-KR" altLang="en-US" dirty="0"/>
              <a:t>그 고통을 끝내고자 인간들은 저항하지만 무기력 하였다</a:t>
            </a:r>
            <a:r>
              <a:rPr lang="en-US" altLang="ko-KR" dirty="0"/>
              <a:t>. </a:t>
            </a:r>
            <a:r>
              <a:rPr lang="ko-KR" altLang="en-US" dirty="0"/>
              <a:t>그 때 인간을 사랑한 한 신이 다른 신들을 제압하고 차원에 봉인을 하였다</a:t>
            </a:r>
            <a:r>
              <a:rPr lang="en-US" altLang="ko-KR" dirty="0"/>
              <a:t>. </a:t>
            </a:r>
            <a:r>
              <a:rPr lang="ko-KR" altLang="en-US" dirty="0"/>
              <a:t>그렇게 신들은 봉인되었고 힘을 많이 쓰게 된 신은 그렇게 오랜 시간이 지났다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봉인된 신들은 그 봉인에서 나오기위해 만든 것이 </a:t>
            </a:r>
            <a:r>
              <a:rPr lang="ko-KR" altLang="en-US" sz="1800" b="1" dirty="0" err="1">
                <a:solidFill>
                  <a:srgbClr val="00B0F0"/>
                </a:solidFill>
              </a:rPr>
              <a:t>메갈로스</a:t>
            </a:r>
            <a:r>
              <a:rPr lang="ko-KR" altLang="en-US" dirty="0" err="1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메갈로스은</a:t>
            </a:r>
            <a:r>
              <a:rPr lang="ko-KR" altLang="en-US" dirty="0"/>
              <a:t> 거대하였고 무자비하였다</a:t>
            </a:r>
            <a:r>
              <a:rPr lang="en-US" altLang="ko-KR" dirty="0"/>
              <a:t>. </a:t>
            </a:r>
            <a:r>
              <a:rPr lang="ko-KR" altLang="en-US" dirty="0"/>
              <a:t>그 </a:t>
            </a:r>
            <a:r>
              <a:rPr lang="ko-KR" altLang="en-US" dirty="0" err="1"/>
              <a:t>메갈로스을</a:t>
            </a:r>
            <a:r>
              <a:rPr lang="ko-KR" altLang="en-US" dirty="0"/>
              <a:t> 막기위해 나라에서 나섰다</a:t>
            </a:r>
            <a:r>
              <a:rPr lang="en-US" altLang="ko-KR" dirty="0"/>
              <a:t>. </a:t>
            </a:r>
            <a:r>
              <a:rPr lang="ko-KR" altLang="en-US" dirty="0" err="1"/>
              <a:t>메갈로스을</a:t>
            </a:r>
            <a:r>
              <a:rPr lang="ko-KR" altLang="en-US" dirty="0"/>
              <a:t> 퇴치한 후 그 </a:t>
            </a:r>
            <a:r>
              <a:rPr lang="ko-KR" altLang="en-US" dirty="0" err="1"/>
              <a:t>메갈로스에서</a:t>
            </a:r>
            <a:r>
              <a:rPr lang="ko-KR" altLang="en-US" dirty="0"/>
              <a:t> 나온 돌은 신비로웠다</a:t>
            </a:r>
            <a:r>
              <a:rPr lang="en-US" altLang="ko-KR" dirty="0"/>
              <a:t>.</a:t>
            </a:r>
            <a:r>
              <a:rPr lang="ko-KR" altLang="en-US" dirty="0"/>
              <a:t> 어떤 돌은 강력한 힘을 어떤 돌은 거대한 불꽃을 어떤 돌은 상처의 치료를 보여주었다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메갈로스을</a:t>
            </a:r>
            <a:r>
              <a:rPr lang="ko-KR" altLang="en-US" dirty="0"/>
              <a:t> 잡아 나오는 돌을 나라에서 연구 하기 시작하였다</a:t>
            </a:r>
            <a:r>
              <a:rPr lang="en-US" altLang="ko-KR" dirty="0"/>
              <a:t>. </a:t>
            </a:r>
            <a:r>
              <a:rPr lang="ko-KR" altLang="en-US" dirty="0"/>
              <a:t>그러한 연구를 통해 움에서 나온 돌의 이름을 </a:t>
            </a:r>
            <a:r>
              <a:rPr lang="ko-KR" altLang="en-US" sz="1800" b="1" dirty="0" err="1">
                <a:solidFill>
                  <a:srgbClr val="00B0F0"/>
                </a:solidFill>
              </a:rPr>
              <a:t>아스테리</a:t>
            </a:r>
            <a:r>
              <a:rPr lang="ko-KR" altLang="en-US" dirty="0" err="1"/>
              <a:t>라</a:t>
            </a:r>
            <a:r>
              <a:rPr lang="ko-KR" altLang="en-US" dirty="0"/>
              <a:t> 명명 하였다</a:t>
            </a:r>
            <a:r>
              <a:rPr lang="en-US" altLang="ko-KR" dirty="0"/>
              <a:t>. </a:t>
            </a:r>
            <a:r>
              <a:rPr lang="ko-KR" altLang="en-US" dirty="0" err="1"/>
              <a:t>아스테리는</a:t>
            </a:r>
            <a:r>
              <a:rPr lang="ko-KR" altLang="en-US" dirty="0"/>
              <a:t> 특이한 힘이었다</a:t>
            </a:r>
            <a:r>
              <a:rPr lang="en-US" altLang="ko-KR" dirty="0"/>
              <a:t>. </a:t>
            </a:r>
            <a:r>
              <a:rPr lang="ko-KR" altLang="en-US" dirty="0"/>
              <a:t>서로의 힘은 흡수가 되었 더욱 강해 졌고 그러한 강한 힘은 다른 강한 힘으로 변형 되기도 하였다</a:t>
            </a:r>
            <a:r>
              <a:rPr lang="en-US" altLang="ko-KR" dirty="0"/>
              <a:t>. </a:t>
            </a:r>
            <a:r>
              <a:rPr lang="ko-KR" altLang="en-US" dirty="0"/>
              <a:t>그러한 힘들을 더욱 얻기 위해 더욱 많은 용병들이 </a:t>
            </a:r>
            <a:r>
              <a:rPr lang="ko-KR" altLang="en-US" dirty="0" err="1"/>
              <a:t>메갈로스를</a:t>
            </a:r>
            <a:r>
              <a:rPr lang="ko-KR" altLang="en-US" dirty="0"/>
              <a:t> 퇴치하기 시작했다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용병들은 </a:t>
            </a:r>
            <a:r>
              <a:rPr lang="ko-KR" altLang="en-US" dirty="0" err="1"/>
              <a:t>메갈로스을</a:t>
            </a:r>
            <a:r>
              <a:rPr lang="ko-KR" altLang="en-US" dirty="0"/>
              <a:t> 퇴치하고 신기한 돌을 얻어 강력한 힘을 얻게 되었고 그러한 용병들이 많이 생겨 났다</a:t>
            </a:r>
            <a:r>
              <a:rPr lang="en-US" altLang="ko-KR" dirty="0"/>
              <a:t>. </a:t>
            </a:r>
            <a:r>
              <a:rPr lang="ko-KR" altLang="en-US" dirty="0"/>
              <a:t>계속 </a:t>
            </a:r>
            <a:r>
              <a:rPr lang="ko-KR" altLang="en-US" dirty="0" err="1"/>
              <a:t>메갈로스들은</a:t>
            </a:r>
            <a:r>
              <a:rPr lang="ko-KR" altLang="en-US" dirty="0"/>
              <a:t> 생겨나고 그러한 </a:t>
            </a:r>
            <a:r>
              <a:rPr lang="ko-KR" altLang="en-US" dirty="0" err="1"/>
              <a:t>메갈로스을</a:t>
            </a:r>
            <a:r>
              <a:rPr lang="ko-KR" altLang="en-US" dirty="0"/>
              <a:t> 퇴치하기 위한 용병들 또한 계속 나타났다</a:t>
            </a:r>
            <a:r>
              <a:rPr lang="en-US" altLang="ko-KR" dirty="0"/>
              <a:t>. </a:t>
            </a:r>
            <a:r>
              <a:rPr lang="ko-KR" altLang="en-US" dirty="0"/>
              <a:t>유저는 그러한 </a:t>
            </a:r>
            <a:r>
              <a:rPr lang="ko-KR" altLang="en-US" sz="1800" b="1" dirty="0" err="1">
                <a:solidFill>
                  <a:srgbClr val="00B0F0"/>
                </a:solidFill>
              </a:rPr>
              <a:t>용병단</a:t>
            </a:r>
            <a:r>
              <a:rPr lang="ko-KR" altLang="en-US" dirty="0"/>
              <a:t> 중 한 사람으로 최강의 용병단을 만들기 위해 노력한다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C51F8164-4CBA-435E-B11A-7002E15E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역사의 시작</a:t>
            </a:r>
          </a:p>
        </p:txBody>
      </p:sp>
    </p:spTree>
    <p:extLst>
      <p:ext uri="{BB962C8B-B14F-4D97-AF65-F5344CB8AC3E}">
        <p14:creationId xmlns:p14="http://schemas.microsoft.com/office/powerpoint/2010/main" val="100228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831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이야기의 흐름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122089"/>
              </p:ext>
            </p:extLst>
          </p:nvPr>
        </p:nvGraphicFramePr>
        <p:xfrm>
          <a:off x="1803400" y="1049306"/>
          <a:ext cx="9998076" cy="52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60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093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26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순서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간략소개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의도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발단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/>
                        <a:t>강력한 적과 전투를 하고 있고 전투가 종료가 되면 캐릭터가 잠에서 깨서 일어나면서 꿈인 것을 인지하게 되고 바로 다시 </a:t>
                      </a:r>
                      <a:r>
                        <a:rPr lang="ko-KR" altLang="en-US" sz="1400" b="0" dirty="0" err="1"/>
                        <a:t>몬스터가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ko-KR" altLang="en-US" sz="1400" b="0" dirty="0" err="1"/>
                        <a:t>처들어</a:t>
                      </a:r>
                      <a:r>
                        <a:rPr lang="ko-KR" altLang="en-US" sz="1400" b="0" dirty="0"/>
                        <a:t> 왔다라는 이야기를 통해 다시 전투를 시작한다</a:t>
                      </a:r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/>
                        <a:t>강한 </a:t>
                      </a:r>
                      <a:r>
                        <a:rPr lang="ko-KR" altLang="en-US" sz="1400" b="0" dirty="0" err="1"/>
                        <a:t>스킬을</a:t>
                      </a:r>
                      <a:r>
                        <a:rPr lang="ko-KR" altLang="en-US" sz="1400" b="0" dirty="0"/>
                        <a:t> 보여주어 유저의 호기심과 목표에 관한 정보를 전달한다</a:t>
                      </a:r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전개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/>
                        <a:t>전투가 종료 이후에 </a:t>
                      </a:r>
                      <a:r>
                        <a:rPr lang="ko-KR" altLang="en-US" sz="1400" b="0" dirty="0" err="1"/>
                        <a:t>아스테리를</a:t>
                      </a:r>
                      <a:r>
                        <a:rPr lang="ko-KR" altLang="en-US" sz="1400" b="0" dirty="0"/>
                        <a:t> 보며 </a:t>
                      </a:r>
                      <a:r>
                        <a:rPr lang="en-US" altLang="ko-KR" sz="1400" b="0" dirty="0"/>
                        <a:t>“</a:t>
                      </a:r>
                      <a:r>
                        <a:rPr lang="ko-KR" altLang="en-US" sz="1400" b="0" dirty="0"/>
                        <a:t>무엇이지</a:t>
                      </a:r>
                      <a:r>
                        <a:rPr lang="en-US" altLang="ko-KR" sz="1400" b="0" dirty="0"/>
                        <a:t>?</a:t>
                      </a:r>
                      <a:r>
                        <a:rPr lang="en-US" altLang="ko-KR" sz="1400" b="0" baseline="0" dirty="0"/>
                        <a:t>“ </a:t>
                      </a:r>
                      <a:r>
                        <a:rPr lang="ko-KR" altLang="en-US" sz="1400" b="0" baseline="0" dirty="0"/>
                        <a:t>캐릭터가 말을 하고 옆에 있는 동료가 그것에 대해 설명 해주는 형태로 진행한다</a:t>
                      </a:r>
                      <a:r>
                        <a:rPr lang="en-US" altLang="ko-KR" sz="1400" b="0" baseline="0" dirty="0"/>
                        <a:t>.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/>
                        <a:t>목표를 향해 어떻게 해야 되는지에 관해 전달함으로 플레이의 행동을 알 수 있게 한다</a:t>
                      </a:r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위기</a:t>
                      </a:r>
                      <a:r>
                        <a:rPr lang="en-US" altLang="ko-KR" sz="1800" b="1" dirty="0"/>
                        <a:t>+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절정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/>
                        <a:t>몬스터들을</a:t>
                      </a:r>
                      <a:r>
                        <a:rPr lang="ko-KR" altLang="en-US" sz="1400" b="0" dirty="0"/>
                        <a:t> 차례차례 처리하고 마지막 </a:t>
                      </a:r>
                      <a:r>
                        <a:rPr lang="ko-KR" altLang="en-US" sz="1400" b="0" dirty="0" err="1"/>
                        <a:t>몬스터</a:t>
                      </a:r>
                      <a:r>
                        <a:rPr lang="ko-KR" altLang="en-US" sz="1400" b="0" dirty="0"/>
                        <a:t> 종료 이후에 </a:t>
                      </a:r>
                      <a:r>
                        <a:rPr lang="ko-KR" altLang="en-US" sz="1400" b="0" dirty="0" err="1"/>
                        <a:t>몬스터가</a:t>
                      </a:r>
                      <a:r>
                        <a:rPr lang="ko-KR" altLang="en-US" sz="1400" b="0" dirty="0"/>
                        <a:t> 다시 나타났다고 전달 받고 다시 </a:t>
                      </a:r>
                      <a:r>
                        <a:rPr lang="ko-KR" altLang="en-US" sz="1400" b="0" dirty="0" err="1"/>
                        <a:t>몬스터를</a:t>
                      </a:r>
                      <a:r>
                        <a:rPr lang="ko-KR" altLang="en-US" sz="1400" b="0" dirty="0"/>
                        <a:t> 처리 한 다음에 </a:t>
                      </a:r>
                      <a:r>
                        <a:rPr lang="ko-KR" altLang="en-US" sz="1400" b="0" dirty="0" err="1"/>
                        <a:t>몬스터가</a:t>
                      </a:r>
                      <a:r>
                        <a:rPr lang="ko-KR" altLang="en-US" sz="1400" b="0" dirty="0"/>
                        <a:t> 계속해서 다시 나온다는 전갈을 받는다</a:t>
                      </a:r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/>
                        <a:t>유저의 플레이가 반복적으로 행해 지고 자주 플레이 하게 될</a:t>
                      </a:r>
                      <a:r>
                        <a:rPr lang="ko-KR" altLang="en-US" sz="1400" b="0" baseline="0" dirty="0"/>
                        <a:t> </a:t>
                      </a:r>
                      <a:r>
                        <a:rPr lang="ko-KR" altLang="en-US" sz="1400" b="0" baseline="0" dirty="0" err="1"/>
                        <a:t>콘텐츠이기</a:t>
                      </a:r>
                      <a:r>
                        <a:rPr lang="ko-KR" altLang="en-US" sz="1400" b="0" baseline="0" dirty="0"/>
                        <a:t> 때문이다</a:t>
                      </a:r>
                      <a:r>
                        <a:rPr lang="en-US" altLang="ko-KR" sz="1400" b="0" baseline="0" dirty="0"/>
                        <a:t>.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793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몬스터가</a:t>
            </a:r>
            <a:r>
              <a:rPr lang="ko-KR" altLang="en-US" dirty="0"/>
              <a:t> 나타나면서 </a:t>
            </a:r>
            <a:r>
              <a:rPr lang="ko-KR" altLang="en-US" dirty="0" err="1"/>
              <a:t>몬스터</a:t>
            </a:r>
            <a:r>
              <a:rPr lang="ko-KR" altLang="en-US" dirty="0"/>
              <a:t> 퇴치를 위해 용병들이 나선다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몬스터와</a:t>
            </a:r>
            <a:r>
              <a:rPr lang="ko-KR" altLang="en-US" dirty="0"/>
              <a:t> 전투를 벌이고 </a:t>
            </a:r>
            <a:r>
              <a:rPr lang="ko-KR" altLang="en-US" dirty="0" err="1"/>
              <a:t>몬스터를</a:t>
            </a:r>
            <a:r>
              <a:rPr lang="ko-KR" altLang="en-US" dirty="0"/>
              <a:t> 퇴치 한 후에 보상을 획득한다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</a:t>
            </a:r>
            <a:r>
              <a:rPr lang="ko-KR" altLang="en-US" dirty="0" err="1"/>
              <a:t>몬스터가</a:t>
            </a:r>
            <a:r>
              <a:rPr lang="ko-KR" altLang="en-US" dirty="0"/>
              <a:t> </a:t>
            </a:r>
            <a:r>
              <a:rPr lang="ko-KR" altLang="en-US" dirty="0" err="1"/>
              <a:t>나타</a:t>
            </a:r>
            <a:r>
              <a:rPr lang="ko-KR" altLang="en-US" dirty="0"/>
              <a:t> 나면서 다시 전투를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</a:t>
            </a:r>
            <a:r>
              <a:rPr lang="en-US" altLang="ko-KR" dirty="0"/>
              <a:t>+</a:t>
            </a:r>
            <a:r>
              <a:rPr lang="ko-KR" altLang="en-US" dirty="0"/>
              <a:t>절정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00656" y="1138706"/>
            <a:ext cx="5012796" cy="2340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1999562" y="2278143"/>
            <a:ext cx="4330328" cy="71249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08908" y="2071431"/>
            <a:ext cx="1196291" cy="112592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ysClr val="windowText" lastClr="000000"/>
                </a:solidFill>
                <a:latin typeface="+mn-ea"/>
              </a:rPr>
              <a:t>몬스터</a:t>
            </a:r>
            <a:r>
              <a:rPr lang="ko-KR" altLang="en-US" sz="1100" dirty="0">
                <a:solidFill>
                  <a:sysClr val="windowText" lastClr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+mn-ea"/>
              </a:rPr>
              <a:t>1</a:t>
            </a:r>
            <a:endParaRPr lang="ko-KR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07303" y="1982676"/>
            <a:ext cx="856713" cy="1303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ysClr val="windowText" lastClr="000000"/>
                </a:solidFill>
                <a:latin typeface="+mn-ea"/>
              </a:rPr>
              <a:t>전투가 있다는 것을 말해 주고 전투를 시작한다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+mn-ea"/>
              </a:rPr>
              <a:t>.</a:t>
            </a:r>
            <a:endParaRPr lang="ko-KR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72882" y="2042561"/>
            <a:ext cx="417776" cy="11836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ysClr val="windowText" lastClr="000000"/>
                </a:solidFill>
                <a:latin typeface="+mn-ea"/>
              </a:rPr>
              <a:t>아스테리</a:t>
            </a:r>
            <a:endParaRPr lang="ko-KR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559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4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이미지와 텍스트로 적이 있고 싸워야 한다라는 이야기를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캐릭터를 조종하여 거대한 적 몬스터와 싸운다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스킬 사용과 조작법에 관한 간략한 이야기를 전달한다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몬스터를 퇴치한 후에 잠에서 깨는 형태로 튜토리얼이 종료한다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잠에서 일어난 캐릭터는 꿈을 꾸었다는 것을 인지하고 몬스터가 </a:t>
            </a:r>
            <a:r>
              <a:rPr lang="ko-KR" altLang="en-US" dirty="0" err="1"/>
              <a:t>나타났다라는</a:t>
            </a:r>
            <a:r>
              <a:rPr lang="ko-KR" altLang="en-US" dirty="0"/>
              <a:t> 이야기를 통해 몬스터</a:t>
            </a:r>
            <a:r>
              <a:rPr lang="en-US" altLang="ko-KR" dirty="0"/>
              <a:t>2</a:t>
            </a:r>
            <a:r>
              <a:rPr lang="ko-KR" altLang="en-US" dirty="0"/>
              <a:t>와 전투를 시작한다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강한 스킬을 먼저 보여 줌으로 플레이어의 </a:t>
            </a:r>
            <a:r>
              <a:rPr lang="ko-KR" altLang="en-US" sz="1800" b="1" dirty="0">
                <a:solidFill>
                  <a:schemeClr val="accent5"/>
                </a:solidFill>
              </a:rPr>
              <a:t>목표를 쉽게 알게</a:t>
            </a:r>
            <a:r>
              <a:rPr lang="ko-KR" altLang="en-US" dirty="0"/>
              <a:t> 하기 위해 구성하였다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발단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1597230" y="1042426"/>
            <a:ext cx="4888264" cy="2592288"/>
            <a:chOff x="1074006" y="2140426"/>
            <a:chExt cx="4888264" cy="2592288"/>
          </a:xfrm>
        </p:grpSpPr>
        <p:sp>
          <p:nvSpPr>
            <p:cNvPr id="33" name="직사각형 32"/>
            <p:cNvSpPr/>
            <p:nvPr/>
          </p:nvSpPr>
          <p:spPr>
            <a:xfrm>
              <a:off x="1074006" y="2140426"/>
              <a:ext cx="4888264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433" b="97761" l="5815" r="89966">
                          <a14:backgroundMark x1="29190" y1="86269" x2="29190" y2="86269"/>
                          <a14:backgroundMark x1="29532" y1="64179" x2="29532" y2="64179"/>
                          <a14:backgroundMark x1="40251" y1="58657" x2="40251" y2="58657"/>
                          <a14:backgroundMark x1="53820" y1="38209" x2="53820" y2="38209"/>
                          <a14:backgroundMark x1="54618" y1="41045" x2="54504" y2="36418"/>
                          <a14:backgroundMark x1="28506" y1="63881" x2="28506" y2="63881"/>
                          <a14:backgroundMark x1="68643" y1="87761" x2="68643" y2="87761"/>
                          <a14:backgroundMark x1="69327" y1="85373" x2="69669" y2="90299"/>
                          <a14:backgroundMark x1="55758" y1="87761" x2="56100" y2="89851"/>
                          <a14:backgroundMark x1="43330" y1="88358" x2="44470" y2="89552"/>
                          <a14:backgroundMark x1="30673" y1="66269" x2="28164" y2="62239"/>
                          <a14:backgroundMark x1="40137" y1="62388" x2="42075" y2="589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78185" y="2611684"/>
              <a:ext cx="1755404" cy="1341072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1141519" y="3769498"/>
              <a:ext cx="911422" cy="860050"/>
            </a:xfrm>
            <a:prstGeom prst="ellipse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385674" y="3999891"/>
              <a:ext cx="423112" cy="399263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5670664" y="2179467"/>
              <a:ext cx="211556" cy="199631"/>
              <a:chOff x="7142864" y="730466"/>
              <a:chExt cx="225642" cy="225642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7142864" y="730466"/>
                <a:ext cx="225642" cy="225642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7210161" y="769532"/>
                <a:ext cx="36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7271213" y="769532"/>
                <a:ext cx="36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5012020" y="3875678"/>
              <a:ext cx="812733" cy="770925"/>
              <a:chOff x="6344387" y="2339993"/>
              <a:chExt cx="866848" cy="871371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xmlns="" id="{4B80EFB9-73B2-4831-83F0-8E0553FB57B6}"/>
                  </a:ext>
                </a:extLst>
              </p:cNvPr>
              <p:cNvSpPr/>
              <p:nvPr/>
            </p:nvSpPr>
            <p:spPr>
              <a:xfrm>
                <a:off x="6344387" y="2845402"/>
                <a:ext cx="259327" cy="25932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xmlns="" id="{71843116-06CF-46DB-B504-1DFB1040FECA}"/>
                  </a:ext>
                </a:extLst>
              </p:cNvPr>
              <p:cNvSpPr/>
              <p:nvPr/>
            </p:nvSpPr>
            <p:spPr>
              <a:xfrm>
                <a:off x="6419654" y="2434650"/>
                <a:ext cx="259327" cy="25932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xmlns="" id="{D434FCFA-009C-46CA-A2BA-9A2B272ABBD6}"/>
                  </a:ext>
                </a:extLst>
              </p:cNvPr>
              <p:cNvSpPr/>
              <p:nvPr/>
            </p:nvSpPr>
            <p:spPr>
              <a:xfrm>
                <a:off x="6930908" y="2339993"/>
                <a:ext cx="259327" cy="2593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xmlns="" id="{7CD7E63B-795E-46A9-9B4C-AF148CEF5385}"/>
                  </a:ext>
                </a:extLst>
              </p:cNvPr>
              <p:cNvSpPr/>
              <p:nvPr/>
            </p:nvSpPr>
            <p:spPr>
              <a:xfrm>
                <a:off x="6669522" y="2669651"/>
                <a:ext cx="541713" cy="54171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일반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4A655C58-4B39-4E80-8ED5-BDACB072C1EC}"/>
                </a:ext>
              </a:extLst>
            </p:cNvPr>
            <p:cNvGrpSpPr/>
            <p:nvPr/>
          </p:nvGrpSpPr>
          <p:grpSpPr>
            <a:xfrm>
              <a:off x="1085409" y="2179467"/>
              <a:ext cx="1044509" cy="318502"/>
              <a:chOff x="1919866" y="763672"/>
              <a:chExt cx="1114057" cy="36000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xmlns="" id="{38E14AD7-DCDE-4557-A588-3799DA906A96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760F241F-2788-4816-A932-96431D9AF3C7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AB065159-AB3C-4FB1-B9A0-E9412ADB3233}"/>
                </a:ext>
              </a:extLst>
            </p:cNvPr>
            <p:cNvGrpSpPr/>
            <p:nvPr/>
          </p:nvGrpSpPr>
          <p:grpSpPr>
            <a:xfrm>
              <a:off x="2223042" y="2179467"/>
              <a:ext cx="1044509" cy="318502"/>
              <a:chOff x="1919866" y="763672"/>
              <a:chExt cx="1114057" cy="36000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F2497EB6-04EA-4DAE-AF8D-048A62BB4870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780C4937-0262-4F53-BABE-B47EF4F382A8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45454F7C-CA6D-499C-9864-CB9607543ABC}"/>
                </a:ext>
              </a:extLst>
            </p:cNvPr>
            <p:cNvGrpSpPr/>
            <p:nvPr/>
          </p:nvGrpSpPr>
          <p:grpSpPr>
            <a:xfrm>
              <a:off x="3378036" y="2179467"/>
              <a:ext cx="1044509" cy="318502"/>
              <a:chOff x="1919866" y="763672"/>
              <a:chExt cx="1114057" cy="36000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xmlns="" id="{F2052B99-5080-4538-A048-39698D9FE4A3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7B9E8AC1-B26F-4418-BFC7-D9BB01BDE171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684461C0-EFD1-4413-B4EA-D8D4A58BEF74}"/>
                </a:ext>
              </a:extLst>
            </p:cNvPr>
            <p:cNvGrpSpPr/>
            <p:nvPr/>
          </p:nvGrpSpPr>
          <p:grpSpPr>
            <a:xfrm>
              <a:off x="4501580" y="2179467"/>
              <a:ext cx="1044509" cy="318502"/>
              <a:chOff x="1919866" y="763672"/>
              <a:chExt cx="1114057" cy="3600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E1EB89EE-38C8-4B8A-AADD-1BC68474F0ED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025D1B63-2A15-457A-97B7-CEA748194639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01" t="23579" r="23926" b="32965"/>
            <a:stretch/>
          </p:blipFill>
          <p:spPr>
            <a:xfrm>
              <a:off x="1773158" y="2611684"/>
              <a:ext cx="1744980" cy="1144391"/>
            </a:xfrm>
            <a:prstGeom prst="rect">
              <a:avLst/>
            </a:prstGeom>
          </p:spPr>
        </p:pic>
      </p:grpSp>
      <p:sp>
        <p:nvSpPr>
          <p:cNvPr id="61" name="직사각형 60"/>
          <p:cNvSpPr/>
          <p:nvPr/>
        </p:nvSpPr>
        <p:spPr>
          <a:xfrm>
            <a:off x="1608633" y="3787114"/>
            <a:ext cx="4888264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2" name="직사각형 61"/>
          <p:cNvSpPr/>
          <p:nvPr/>
        </p:nvSpPr>
        <p:spPr>
          <a:xfrm>
            <a:off x="1608633" y="5743576"/>
            <a:ext cx="4888264" cy="635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으악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9680" b="85159"/>
          <a:stretch/>
        </p:blipFill>
        <p:spPr>
          <a:xfrm>
            <a:off x="1347459" y="4218257"/>
            <a:ext cx="1897845" cy="15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5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플레이어는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몬스터</a:t>
            </a:r>
            <a:r>
              <a:rPr lang="en-US" altLang="ko-KR" dirty="0">
                <a:solidFill>
                  <a:sysClr val="windowText" lastClr="000000"/>
                </a:solidFill>
              </a:rPr>
              <a:t>2</a:t>
            </a:r>
            <a:r>
              <a:rPr lang="ko-KR" altLang="en-US" dirty="0">
                <a:solidFill>
                  <a:sysClr val="windowText" lastClr="000000"/>
                </a:solidFill>
              </a:rPr>
              <a:t>를 잡은 후에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아스테리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스킬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r>
              <a:rPr lang="ko-KR" altLang="en-US" dirty="0">
                <a:solidFill>
                  <a:sysClr val="windowText" lastClr="000000"/>
                </a:solidFill>
              </a:rPr>
              <a:t>을 얻게 되고 이 얻은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스킬의</a:t>
            </a:r>
            <a:r>
              <a:rPr lang="ko-KR" altLang="en-US" dirty="0">
                <a:solidFill>
                  <a:sysClr val="windowText" lastClr="000000"/>
                </a:solidFill>
              </a:rPr>
              <a:t> 장착과 스킬 강화에 대해 알게 된다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이 돌은 </a:t>
            </a:r>
            <a:r>
              <a:rPr lang="ko-KR" altLang="en-US" dirty="0" err="1"/>
              <a:t>머지</a:t>
            </a:r>
            <a:r>
              <a:rPr lang="en-US" altLang="ko-KR" dirty="0"/>
              <a:t>?”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 err="1"/>
              <a:t>아스테리군요</a:t>
            </a:r>
            <a:r>
              <a:rPr lang="en-US" altLang="ko-KR" dirty="0"/>
              <a:t>”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 err="1"/>
              <a:t>아스테리</a:t>
            </a:r>
            <a:r>
              <a:rPr lang="en-US" altLang="ko-KR" dirty="0"/>
              <a:t>?”</a:t>
            </a:r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 err="1"/>
              <a:t>아스테리</a:t>
            </a:r>
            <a:r>
              <a:rPr lang="ko-KR" altLang="en-US" dirty="0"/>
              <a:t> 모르세요</a:t>
            </a:r>
            <a:r>
              <a:rPr lang="en-US" altLang="ko-KR" dirty="0"/>
              <a:t>? </a:t>
            </a:r>
            <a:r>
              <a:rPr lang="ko-KR" altLang="en-US" dirty="0" err="1"/>
              <a:t>아스테리는</a:t>
            </a:r>
            <a:r>
              <a:rPr lang="ko-KR" altLang="en-US" dirty="0"/>
              <a:t> 힘을 가진 돌이예요 사람들을 강하게 만들어 주죠</a:t>
            </a:r>
            <a:r>
              <a:rPr lang="en-US" altLang="ko-KR" dirty="0"/>
              <a:t>. </a:t>
            </a:r>
            <a:r>
              <a:rPr lang="ko-KR" altLang="en-US" dirty="0"/>
              <a:t>당신도 한 번 해보는게 어떨까요</a:t>
            </a:r>
            <a:r>
              <a:rPr lang="en-US" altLang="ko-KR" dirty="0"/>
              <a:t>?”</a:t>
            </a:r>
          </a:p>
          <a:p>
            <a:r>
              <a:rPr lang="ko-KR" altLang="en-US" dirty="0"/>
              <a:t>스킬 관련 튜토리얼이 종료 후에 캐릭터는 </a:t>
            </a:r>
            <a:r>
              <a:rPr lang="en-US" altLang="ko-KR" dirty="0"/>
              <a:t>“</a:t>
            </a:r>
            <a:r>
              <a:rPr lang="ko-KR" altLang="en-US" dirty="0"/>
              <a:t>최강의 </a:t>
            </a:r>
            <a:r>
              <a:rPr lang="ko-KR" altLang="en-US" dirty="0" err="1"/>
              <a:t>용병단을</a:t>
            </a:r>
            <a:r>
              <a:rPr lang="ko-KR" altLang="en-US" dirty="0"/>
              <a:t> 만들자</a:t>
            </a:r>
            <a:r>
              <a:rPr lang="en-US" altLang="ko-KR" dirty="0"/>
              <a:t>”</a:t>
            </a:r>
            <a:r>
              <a:rPr lang="ko-KR" altLang="en-US" dirty="0"/>
              <a:t>라고 외친 다음 게임이 진행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캐릭터의 목표를 말함으로 유저가 </a:t>
            </a:r>
            <a:r>
              <a:rPr lang="ko-KR" altLang="en-US" sz="1800" b="1" dirty="0">
                <a:solidFill>
                  <a:schemeClr val="accent5"/>
                </a:solidFill>
              </a:rPr>
              <a:t>목적이 무엇인지</a:t>
            </a:r>
            <a:r>
              <a:rPr lang="en-US" altLang="ko-KR" sz="1800" b="1" dirty="0">
                <a:solidFill>
                  <a:schemeClr val="accent5"/>
                </a:solidFill>
              </a:rPr>
              <a:t>, </a:t>
            </a:r>
            <a:r>
              <a:rPr lang="ko-KR" altLang="en-US" sz="1800" b="1" dirty="0">
                <a:solidFill>
                  <a:schemeClr val="accent5"/>
                </a:solidFill>
              </a:rPr>
              <a:t>무엇을 해야 하는지</a:t>
            </a:r>
            <a:r>
              <a:rPr lang="ko-KR" altLang="en-US" dirty="0"/>
              <a:t>에 관해 이해하게 한다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595923" y="737804"/>
            <a:ext cx="4802172" cy="2645326"/>
            <a:chOff x="4860032" y="1077425"/>
            <a:chExt cx="3952282" cy="2177156"/>
          </a:xfrm>
        </p:grpSpPr>
        <p:grpSp>
          <p:nvGrpSpPr>
            <p:cNvPr id="6" name="그룹 5"/>
            <p:cNvGrpSpPr/>
            <p:nvPr/>
          </p:nvGrpSpPr>
          <p:grpSpPr>
            <a:xfrm>
              <a:off x="4860032" y="1085875"/>
              <a:ext cx="3952282" cy="2168706"/>
              <a:chOff x="2029826" y="697260"/>
              <a:chExt cx="4415498" cy="2422883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3709961" y="918497"/>
                <a:ext cx="295441" cy="1521949"/>
                <a:chOff x="3857682" y="918497"/>
                <a:chExt cx="295441" cy="1521949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xmlns="" id="{87EFE9B3-A040-49FF-8E30-3CD406AB265C}"/>
                    </a:ext>
                  </a:extLst>
                </p:cNvPr>
                <p:cNvSpPr/>
                <p:nvPr/>
              </p:nvSpPr>
              <p:spPr>
                <a:xfrm>
                  <a:off x="3857682" y="918497"/>
                  <a:ext cx="295441" cy="29544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1</a:t>
                  </a:r>
                  <a:endParaRPr lang="ko-KR" altLang="en-US" sz="1600" dirty="0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xmlns="" id="{BF118E54-03A9-427B-8149-9D1743F6A49F}"/>
                    </a:ext>
                  </a:extLst>
                </p:cNvPr>
                <p:cNvSpPr/>
                <p:nvPr/>
              </p:nvSpPr>
              <p:spPr>
                <a:xfrm>
                  <a:off x="3857682" y="1327333"/>
                  <a:ext cx="295441" cy="29544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2</a:t>
                  </a:r>
                  <a:endParaRPr lang="ko-KR" altLang="en-US" sz="1600" dirty="0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xmlns="" id="{2A93F985-BF23-432A-BE8B-F4A9535F3366}"/>
                    </a:ext>
                  </a:extLst>
                </p:cNvPr>
                <p:cNvSpPr/>
                <p:nvPr/>
              </p:nvSpPr>
              <p:spPr>
                <a:xfrm>
                  <a:off x="3857682" y="1736169"/>
                  <a:ext cx="295441" cy="29544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3</a:t>
                  </a:r>
                  <a:endParaRPr lang="ko-KR" altLang="en-US" sz="1600" dirty="0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xmlns="" id="{91A1C863-88E8-4E25-973D-08A77E3914CD}"/>
                    </a:ext>
                  </a:extLst>
                </p:cNvPr>
                <p:cNvSpPr/>
                <p:nvPr/>
              </p:nvSpPr>
              <p:spPr>
                <a:xfrm>
                  <a:off x="3857682" y="2145005"/>
                  <a:ext cx="295441" cy="2954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P</a:t>
                  </a:r>
                  <a:endParaRPr lang="ko-KR" altLang="en-US" sz="1600" dirty="0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4390393" y="900016"/>
                <a:ext cx="1952993" cy="1629214"/>
                <a:chOff x="4617476" y="698021"/>
                <a:chExt cx="2379758" cy="1985227"/>
              </a:xfrm>
            </p:grpSpPr>
            <p:grpSp>
              <p:nvGrpSpPr>
                <p:cNvPr id="24" name="그룹 23"/>
                <p:cNvGrpSpPr/>
                <p:nvPr/>
              </p:nvGrpSpPr>
              <p:grpSpPr>
                <a:xfrm>
                  <a:off x="4617476" y="698021"/>
                  <a:ext cx="2379758" cy="1985227"/>
                  <a:chOff x="6097517" y="2146996"/>
                  <a:chExt cx="2379758" cy="1985227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xmlns="" id="{5DE56641-483F-4A05-BF2B-07B9F6C8C307}"/>
                      </a:ext>
                    </a:extLst>
                  </p:cNvPr>
                  <p:cNvSpPr/>
                  <p:nvPr/>
                </p:nvSpPr>
                <p:spPr>
                  <a:xfrm>
                    <a:off x="6097517" y="2331982"/>
                    <a:ext cx="2378249" cy="180024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 dirty="0"/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xmlns="" id="{1427FE21-65DE-42BF-9275-5E405C79CBEA}"/>
                      </a:ext>
                    </a:extLst>
                  </p:cNvPr>
                  <p:cNvSpPr/>
                  <p:nvPr/>
                </p:nvSpPr>
                <p:spPr>
                  <a:xfrm>
                    <a:off x="6597186" y="2146996"/>
                    <a:ext cx="385200" cy="22526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W</a:t>
                    </a:r>
                    <a:endParaRPr lang="ko-KR" altLang="en-US" sz="1050" dirty="0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xmlns="" id="{13C90AF7-5C25-414E-8B98-55E7340EA8D3}"/>
                      </a:ext>
                    </a:extLst>
                  </p:cNvPr>
                  <p:cNvSpPr/>
                  <p:nvPr/>
                </p:nvSpPr>
                <p:spPr>
                  <a:xfrm>
                    <a:off x="7095483" y="2146996"/>
                    <a:ext cx="385200" cy="22526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A</a:t>
                    </a:r>
                    <a:endParaRPr lang="ko-KR" altLang="en-US" sz="1050" dirty="0"/>
                  </a:p>
                </p:txBody>
              </p: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xmlns="" id="{7B6EA3FC-1FC4-4F8C-BBAC-BBB636307586}"/>
                      </a:ext>
                    </a:extLst>
                  </p:cNvPr>
                  <p:cNvSpPr/>
                  <p:nvPr/>
                </p:nvSpPr>
                <p:spPr>
                  <a:xfrm>
                    <a:off x="8092075" y="2147344"/>
                    <a:ext cx="385200" cy="22526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P</a:t>
                    </a:r>
                    <a:endParaRPr lang="ko-KR" altLang="en-US" sz="1050" dirty="0"/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xmlns="" id="{A1841973-DAFC-4627-99D2-BF662B347B07}"/>
                      </a:ext>
                    </a:extLst>
                  </p:cNvPr>
                  <p:cNvGrpSpPr/>
                  <p:nvPr/>
                </p:nvGrpSpPr>
                <p:grpSpPr>
                  <a:xfrm>
                    <a:off x="6206544" y="2439974"/>
                    <a:ext cx="2201630" cy="360000"/>
                    <a:chOff x="5894388" y="1525332"/>
                    <a:chExt cx="2201630" cy="360000"/>
                  </a:xfrm>
                </p:grpSpPr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xmlns="" id="{AD48490F-27AE-47F0-B342-7E04E58B1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38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xmlns="" id="{E7374244-2717-45F0-890C-C29FD917D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795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xmlns="" id="{F8C93FC5-4B5B-4D09-89C2-33F75CB31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5202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xmlns="" id="{8190A3CF-3002-4D13-92CE-5AD2C3AEE2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5609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xmlns="" id="{A7D8011F-5A4E-4744-BC87-A9CE6C9A7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36018" y="1525332"/>
                      <a:ext cx="360000" cy="360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xmlns="" id="{5060C588-3079-466D-9C67-9B75B4EFD0DB}"/>
                      </a:ext>
                    </a:extLst>
                  </p:cNvPr>
                  <p:cNvGrpSpPr/>
                  <p:nvPr/>
                </p:nvGrpSpPr>
                <p:grpSpPr>
                  <a:xfrm>
                    <a:off x="6206544" y="2865685"/>
                    <a:ext cx="2201630" cy="360000"/>
                    <a:chOff x="5894388" y="1525332"/>
                    <a:chExt cx="2201630" cy="360000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xmlns="" id="{12837FF3-1E49-48E4-87A4-F3552B3F18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38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xmlns="" id="{A14BEDD0-CC01-47CB-BF5A-D96657FE3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795" y="1525332"/>
                      <a:ext cx="360000" cy="360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xmlns="" id="{ACF9C9AA-F664-4EDF-AB33-3657109C6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5202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xmlns="" id="{49A25F8D-F2D1-41B5-956E-EDB330504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5609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xmlns="" id="{471B3C69-B691-4A07-A4DD-148D907829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3601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</p:grp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xmlns="" id="{E8229E34-3D43-42E4-BFC5-C2A44F27F303}"/>
                      </a:ext>
                    </a:extLst>
                  </p:cNvPr>
                  <p:cNvGrpSpPr/>
                  <p:nvPr/>
                </p:nvGrpSpPr>
                <p:grpSpPr>
                  <a:xfrm>
                    <a:off x="6206544" y="3291396"/>
                    <a:ext cx="2201630" cy="360000"/>
                    <a:chOff x="5894388" y="1525332"/>
                    <a:chExt cx="2201630" cy="360000"/>
                  </a:xfrm>
                </p:grpSpPr>
                <p:sp>
                  <p:nvSpPr>
                    <p:cNvPr id="41" name="직사각형 40">
                      <a:extLst>
                        <a:ext uri="{FF2B5EF4-FFF2-40B4-BE49-F238E27FC236}">
                          <a16:creationId xmlns:a16="http://schemas.microsoft.com/office/drawing/2014/main" xmlns="" id="{DE783AE3-4CD5-4545-991E-3030FBA27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38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xmlns="" id="{986852C6-C38D-430F-97EB-B3ACB81D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795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43" name="직사각형 42">
                      <a:extLst>
                        <a:ext uri="{FF2B5EF4-FFF2-40B4-BE49-F238E27FC236}">
                          <a16:creationId xmlns:a16="http://schemas.microsoft.com/office/drawing/2014/main" xmlns="" id="{35466505-10A1-4DB4-9733-3670A2CDD8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5202" y="1525332"/>
                      <a:ext cx="360000" cy="360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44" name="직사각형 43">
                      <a:extLst>
                        <a:ext uri="{FF2B5EF4-FFF2-40B4-BE49-F238E27FC236}">
                          <a16:creationId xmlns:a16="http://schemas.microsoft.com/office/drawing/2014/main" xmlns="" id="{A46BC062-59E6-4324-8932-15B582986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5609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xmlns="" id="{2F731342-C489-49C2-AC98-29AA982A88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3601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</p:grpSp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xmlns="" id="{F58FCEAE-B4D8-4BC5-8C9F-4BA4DC6268B4}"/>
                      </a:ext>
                    </a:extLst>
                  </p:cNvPr>
                  <p:cNvGrpSpPr/>
                  <p:nvPr/>
                </p:nvGrpSpPr>
                <p:grpSpPr>
                  <a:xfrm>
                    <a:off x="6206544" y="3717107"/>
                    <a:ext cx="2201630" cy="360000"/>
                    <a:chOff x="5894388" y="1525332"/>
                    <a:chExt cx="2201630" cy="360000"/>
                  </a:xfrm>
                </p:grpSpPr>
                <p:sp>
                  <p:nvSpPr>
                    <p:cNvPr id="36" name="직사각형 35">
                      <a:extLst>
                        <a:ext uri="{FF2B5EF4-FFF2-40B4-BE49-F238E27FC236}">
                          <a16:creationId xmlns:a16="http://schemas.microsoft.com/office/drawing/2014/main" xmlns="" id="{D8A8BF77-BAC8-440A-8DF9-6B17DC5A5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38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xmlns="" id="{2493DEB8-DC25-4DCA-B0A3-6191FE5EF3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795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38" name="직사각형 37">
                      <a:extLst>
                        <a:ext uri="{FF2B5EF4-FFF2-40B4-BE49-F238E27FC236}">
                          <a16:creationId xmlns:a16="http://schemas.microsoft.com/office/drawing/2014/main" xmlns="" id="{7F3D90C8-82D6-4913-AF71-0816CAC48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5202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39" name="직사각형 38">
                      <a:extLst>
                        <a:ext uri="{FF2B5EF4-FFF2-40B4-BE49-F238E27FC236}">
                          <a16:creationId xmlns:a16="http://schemas.microsoft.com/office/drawing/2014/main" xmlns="" id="{810F05F0-4A7F-4ABF-BA83-FBF6DAB42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5609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40" name="직사각형 39">
                      <a:extLst>
                        <a:ext uri="{FF2B5EF4-FFF2-40B4-BE49-F238E27FC236}">
                          <a16:creationId xmlns:a16="http://schemas.microsoft.com/office/drawing/2014/main" xmlns="" id="{E5E5FA74-7CB8-4FB3-8EA7-1B7D9958F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3601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</p:grpSp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xmlns="" id="{8328D1E2-5F2C-439D-96A0-6D0B79986E46}"/>
                      </a:ext>
                    </a:extLst>
                  </p:cNvPr>
                  <p:cNvSpPr/>
                  <p:nvPr/>
                </p:nvSpPr>
                <p:spPr>
                  <a:xfrm>
                    <a:off x="6100511" y="2146996"/>
                    <a:ext cx="386753" cy="18498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K</a:t>
                    </a:r>
                    <a:endParaRPr lang="ko-KR" altLang="en-US" sz="1050" dirty="0"/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xmlns="" id="{13C90AF7-5C25-414E-8B98-55E7340EA8D3}"/>
                      </a:ext>
                    </a:extLst>
                  </p:cNvPr>
                  <p:cNvSpPr/>
                  <p:nvPr/>
                </p:nvSpPr>
                <p:spPr>
                  <a:xfrm>
                    <a:off x="7593780" y="2146996"/>
                    <a:ext cx="385200" cy="22526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H</a:t>
                    </a:r>
                    <a:endParaRPr lang="ko-KR" altLang="en-US" sz="1050" dirty="0"/>
                  </a:p>
                </p:txBody>
              </p:sp>
            </p:grpSp>
            <p:cxnSp>
              <p:nvCxnSpPr>
                <p:cNvPr id="25" name="직선 연결선 24"/>
                <p:cNvCxnSpPr/>
                <p:nvPr/>
              </p:nvCxnSpPr>
              <p:spPr>
                <a:xfrm>
                  <a:off x="4635334" y="873256"/>
                  <a:ext cx="360000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직사각형 10"/>
              <p:cNvSpPr/>
              <p:nvPr/>
            </p:nvSpPr>
            <p:spPr>
              <a:xfrm>
                <a:off x="2166568" y="697260"/>
                <a:ext cx="4278756" cy="24228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166568" y="2641476"/>
                <a:ext cx="4278756" cy="4786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5785" b="63221" l="46000" r="53556">
                            <a14:foregroundMark x1="49111" y1="38767" x2="49111" y2="38767"/>
                            <a14:foregroundMark x1="48333" y1="63221" x2="48333" y2="632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14" t="34914" r="45492" b="34485"/>
              <a:stretch/>
            </p:blipFill>
            <p:spPr>
              <a:xfrm>
                <a:off x="2555776" y="992734"/>
                <a:ext cx="805395" cy="1466326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2252504" y="269824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718705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184906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651107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117308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583509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049710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515911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982108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5785" b="63221" l="46000" r="53556">
                            <a14:foregroundMark x1="49111" y1="38767" x2="49111" y2="38767"/>
                            <a14:foregroundMark x1="48333" y1="63221" x2="48333" y2="632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14" t="34914" r="45492" b="55727"/>
              <a:stretch/>
            </p:blipFill>
            <p:spPr>
              <a:xfrm>
                <a:off x="2029826" y="2609830"/>
                <a:ext cx="805396" cy="448454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4955211" y="1077425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스킬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8EED44AD-E438-45B4-B809-B78E9B2C6C18}"/>
                </a:ext>
              </a:extLst>
            </p:cNvPr>
            <p:cNvSpPr/>
            <p:nvPr/>
          </p:nvSpPr>
          <p:spPr>
            <a:xfrm>
              <a:off x="5056384" y="1345332"/>
              <a:ext cx="264447" cy="2644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K</a:t>
              </a:r>
              <a:endParaRPr lang="ko-KR" altLang="en-US" dirty="0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746554" y="3507396"/>
            <a:ext cx="4651541" cy="2633976"/>
            <a:chOff x="2166568" y="697260"/>
            <a:chExt cx="5213744" cy="2952328"/>
          </a:xfrm>
        </p:grpSpPr>
        <p:sp>
          <p:nvSpPr>
            <p:cNvPr id="61" name="직사각형 60"/>
            <p:cNvSpPr/>
            <p:nvPr/>
          </p:nvSpPr>
          <p:spPr>
            <a:xfrm>
              <a:off x="4869004" y="949328"/>
              <a:ext cx="2376264" cy="2556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0A0EFB91-9F8D-4250-89AB-B6CC3B705ED6}"/>
                </a:ext>
              </a:extLst>
            </p:cNvPr>
            <p:cNvGrpSpPr/>
            <p:nvPr/>
          </p:nvGrpSpPr>
          <p:grpSpPr>
            <a:xfrm>
              <a:off x="4946374" y="1771311"/>
              <a:ext cx="2201630" cy="360000"/>
              <a:chOff x="5894388" y="1525332"/>
              <a:chExt cx="2201630" cy="360000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xmlns="" id="{8FA685BB-85A4-4406-A64C-2F31C52A880A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xmlns="" id="{5144472F-A6DE-422E-A9E8-3448EB2FAE6D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xmlns="" id="{C0C378D1-0DEA-4001-A31C-1E389B72D4FD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xmlns="" id="{E4461BAF-2351-4C13-B796-A1A66B4791A5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xmlns="" id="{CECD0848-07F9-42B9-8584-A79E99D843F3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815D7EE6-EAD3-4E92-9731-182838F2334B}"/>
                </a:ext>
              </a:extLst>
            </p:cNvPr>
            <p:cNvSpPr/>
            <p:nvPr/>
          </p:nvSpPr>
          <p:spPr>
            <a:xfrm>
              <a:off x="2266842" y="786537"/>
              <a:ext cx="903880" cy="90388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강화될 스킬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985BA770-1745-46D2-8E2C-C66CA873FB7A}"/>
                </a:ext>
              </a:extLst>
            </p:cNvPr>
            <p:cNvGrpSpPr/>
            <p:nvPr/>
          </p:nvGrpSpPr>
          <p:grpSpPr>
            <a:xfrm>
              <a:off x="4946374" y="2197250"/>
              <a:ext cx="2201630" cy="360000"/>
              <a:chOff x="5894388" y="1525332"/>
              <a:chExt cx="2201630" cy="360000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xmlns="" id="{A28D0113-35FD-4CCD-9028-C62BD1103518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xmlns="" id="{51FA8A97-3B2A-46A1-91B3-90E639268AF7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xmlns="" id="{9B674CC2-09F7-437F-AEE0-7CA4A1B3092B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xmlns="" id="{83A3828B-BD83-4C0C-87FF-077BE2F80825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xmlns="" id="{06C6943E-2678-433E-BAC3-FF1F148DEE36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xmlns="" id="{B5BA90AE-FF99-45AE-9585-3DA6E9B3DF63}"/>
                </a:ext>
              </a:extLst>
            </p:cNvPr>
            <p:cNvGrpSpPr/>
            <p:nvPr/>
          </p:nvGrpSpPr>
          <p:grpSpPr>
            <a:xfrm>
              <a:off x="4946374" y="2623189"/>
              <a:ext cx="2201630" cy="360000"/>
              <a:chOff x="5894388" y="1525332"/>
              <a:chExt cx="2201630" cy="360000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xmlns="" id="{AC72566B-07F5-47E3-9A34-B98A5BAD135C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xmlns="" id="{347EF6C5-5824-43F0-BEAD-413CC3333F2D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xmlns="" id="{6EF2D026-3E24-4ACF-A05C-B6444637E15F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xmlns="" id="{BCBE12CD-9580-43B4-AC8D-A2FBF3B144C0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xmlns="" id="{F832FBEB-FD20-4A13-9BD5-9F53A23A84C0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xmlns="" id="{0B375289-30E6-40E3-9567-4E5E29825CA2}"/>
                </a:ext>
              </a:extLst>
            </p:cNvPr>
            <p:cNvGrpSpPr/>
            <p:nvPr/>
          </p:nvGrpSpPr>
          <p:grpSpPr>
            <a:xfrm>
              <a:off x="4946374" y="3049127"/>
              <a:ext cx="2201630" cy="360000"/>
              <a:chOff x="5894388" y="1525332"/>
              <a:chExt cx="2201630" cy="36000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xmlns="" id="{DA2B8014-682D-41D3-B1E6-47EFA3E6169D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xmlns="" id="{D182A190-9F7B-4391-88DD-F0A0F7DCD7AF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xmlns="" id="{2A53648B-818F-4A4B-8AC6-35135F945DCD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xmlns="" id="{698DCE0F-738D-499E-9629-2710A8A31002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xmlns="" id="{9E127332-AD96-4268-9F7F-8497C937D10E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pic>
          <p:nvPicPr>
            <p:cNvPr id="67" name="그림 66" descr="개체이(가) 표시된 사진&#10;&#10;자동 생성된 설명">
              <a:extLst>
                <a:ext uri="{FF2B5EF4-FFF2-40B4-BE49-F238E27FC236}">
                  <a16:creationId xmlns:a16="http://schemas.microsoft.com/office/drawing/2014/main" xmlns="" id="{60CDA3DC-96F3-4272-9804-120E362FE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6" t="69425" r="50000" b="19518"/>
            <a:stretch/>
          </p:blipFill>
          <p:spPr>
            <a:xfrm>
              <a:off x="2266842" y="2057391"/>
              <a:ext cx="2341200" cy="319859"/>
            </a:xfrm>
            <a:prstGeom prst="rect">
              <a:avLst/>
            </a:prstGeom>
          </p:spPr>
        </p:pic>
        <p:sp>
          <p:nvSpPr>
            <p:cNvPr id="68" name="직사각형 67"/>
            <p:cNvSpPr/>
            <p:nvPr/>
          </p:nvSpPr>
          <p:spPr>
            <a:xfrm>
              <a:off x="2166568" y="697260"/>
              <a:ext cx="5213744" cy="2952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0A0EFB91-9F8D-4250-89AB-B6CC3B705ED6}"/>
                </a:ext>
              </a:extLst>
            </p:cNvPr>
            <p:cNvGrpSpPr/>
            <p:nvPr/>
          </p:nvGrpSpPr>
          <p:grpSpPr>
            <a:xfrm>
              <a:off x="4956321" y="1345372"/>
              <a:ext cx="2201630" cy="360000"/>
              <a:chOff x="5894388" y="1525332"/>
              <a:chExt cx="2201630" cy="360000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8FA685BB-85A4-4406-A64C-2F31C52A880A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xmlns="" id="{5144472F-A6DE-422E-A9E8-3448EB2FAE6D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xmlns="" id="{C0C378D1-0DEA-4001-A31C-1E389B72D4FD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xmlns="" id="{E4461BAF-2351-4C13-B796-A1A66B4791A5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xmlns="" id="{CECD0848-07F9-42B9-8584-A79E99D843F3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4929611" y="965547"/>
              <a:ext cx="1643726" cy="35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플레이어 </a:t>
              </a:r>
              <a:r>
                <a:rPr lang="ko-KR" altLang="en-US" sz="1050" dirty="0" err="1"/>
                <a:t>소지창</a:t>
              </a:r>
              <a:endParaRPr lang="ko-KR" altLang="en-US" sz="1050" dirty="0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2266842" y="2356512"/>
              <a:ext cx="2448272" cy="1210394"/>
              <a:chOff x="2007978" y="1855529"/>
              <a:chExt cx="2448272" cy="1210394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2007978" y="2129819"/>
                <a:ext cx="2448272" cy="936104"/>
                <a:chOff x="2007978" y="1027633"/>
                <a:chExt cx="2448272" cy="936104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xmlns="" id="{EB4ED41A-9644-478D-896C-63E950F509BE}"/>
                    </a:ext>
                  </a:extLst>
                </p:cNvPr>
                <p:cNvSpPr/>
                <p:nvPr/>
              </p:nvSpPr>
              <p:spPr>
                <a:xfrm>
                  <a:off x="2007978" y="1027633"/>
                  <a:ext cx="2448272" cy="93610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xmlns="" id="{4FC03807-0817-4DA7-A58F-290CE424C719}"/>
                    </a:ext>
                  </a:extLst>
                </p:cNvPr>
                <p:cNvGrpSpPr/>
                <p:nvPr/>
              </p:nvGrpSpPr>
              <p:grpSpPr>
                <a:xfrm>
                  <a:off x="2151994" y="1146698"/>
                  <a:ext cx="2036919" cy="333067"/>
                  <a:chOff x="5894388" y="1525332"/>
                  <a:chExt cx="2201630" cy="360000"/>
                </a:xfrm>
              </p:grpSpPr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xmlns="" id="{4C52553F-051D-47A8-AA9C-989706019DD5}"/>
                      </a:ext>
                    </a:extLst>
                  </p:cNvPr>
                  <p:cNvSpPr/>
                  <p:nvPr/>
                </p:nvSpPr>
                <p:spPr>
                  <a:xfrm>
                    <a:off x="5894388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xmlns="" id="{5C7AA512-484B-4834-A3E8-C4D6453B9BE3}"/>
                      </a:ext>
                    </a:extLst>
                  </p:cNvPr>
                  <p:cNvSpPr/>
                  <p:nvPr/>
                </p:nvSpPr>
                <p:spPr>
                  <a:xfrm>
                    <a:off x="6354795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xmlns="" id="{20E07466-3EA1-4017-B17A-4191B698AAE1}"/>
                      </a:ext>
                    </a:extLst>
                  </p:cNvPr>
                  <p:cNvSpPr/>
                  <p:nvPr/>
                </p:nvSpPr>
                <p:spPr>
                  <a:xfrm>
                    <a:off x="6815202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xmlns="" id="{CE416EFF-B4DD-4A30-9B5B-2D4A6E43CBF0}"/>
                      </a:ext>
                    </a:extLst>
                  </p:cNvPr>
                  <p:cNvSpPr/>
                  <p:nvPr/>
                </p:nvSpPr>
                <p:spPr>
                  <a:xfrm>
                    <a:off x="7275609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3DC2E4A1-D2B0-4F7E-B6D7-AE871B3781E7}"/>
                      </a:ext>
                    </a:extLst>
                  </p:cNvPr>
                  <p:cNvSpPr/>
                  <p:nvPr/>
                </p:nvSpPr>
                <p:spPr>
                  <a:xfrm>
                    <a:off x="7736018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xmlns="" id="{9EF7C26C-9BC7-4B4D-A073-DA9632DF932E}"/>
                    </a:ext>
                  </a:extLst>
                </p:cNvPr>
                <p:cNvGrpSpPr/>
                <p:nvPr/>
              </p:nvGrpSpPr>
              <p:grpSpPr>
                <a:xfrm>
                  <a:off x="2151994" y="1565172"/>
                  <a:ext cx="2036919" cy="333069"/>
                  <a:chOff x="5894388" y="1525332"/>
                  <a:chExt cx="2201630" cy="360003"/>
                </a:xfrm>
              </p:grpSpPr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xmlns="" id="{FE0BE274-14A2-453B-AE97-69412965713C}"/>
                      </a:ext>
                    </a:extLst>
                  </p:cNvPr>
                  <p:cNvSpPr/>
                  <p:nvPr/>
                </p:nvSpPr>
                <p:spPr>
                  <a:xfrm>
                    <a:off x="5894388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xmlns="" id="{A9CB044F-31F3-4C10-B036-FD8A0CA12EA0}"/>
                      </a:ext>
                    </a:extLst>
                  </p:cNvPr>
                  <p:cNvSpPr/>
                  <p:nvPr/>
                </p:nvSpPr>
                <p:spPr>
                  <a:xfrm>
                    <a:off x="6354795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xmlns="" id="{ADB44123-FCA8-42A6-8138-2F0943CF8EEB}"/>
                      </a:ext>
                    </a:extLst>
                  </p:cNvPr>
                  <p:cNvSpPr/>
                  <p:nvPr/>
                </p:nvSpPr>
                <p:spPr>
                  <a:xfrm>
                    <a:off x="6815202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xmlns="" id="{1AE50FEB-C1BB-473E-98BA-45F332FD2497}"/>
                      </a:ext>
                    </a:extLst>
                  </p:cNvPr>
                  <p:cNvSpPr/>
                  <p:nvPr/>
                </p:nvSpPr>
                <p:spPr>
                  <a:xfrm>
                    <a:off x="7275609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xmlns="" id="{5A9E7183-B866-4EAC-A793-7213E0679EED}"/>
                      </a:ext>
                    </a:extLst>
                  </p:cNvPr>
                  <p:cNvSpPr/>
                  <p:nvPr/>
                </p:nvSpPr>
                <p:spPr>
                  <a:xfrm>
                    <a:off x="7736018" y="1525334"/>
                    <a:ext cx="360000" cy="360001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</p:grpSp>
          </p:grpSp>
          <p:sp>
            <p:nvSpPr>
              <p:cNvPr id="74" name="TextBox 73"/>
              <p:cNvSpPr txBox="1"/>
              <p:nvPr/>
            </p:nvSpPr>
            <p:spPr>
              <a:xfrm>
                <a:off x="2031587" y="1855529"/>
                <a:ext cx="890464" cy="355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/>
                  <a:t>재료 창</a:t>
                </a: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2290450" y="1749614"/>
              <a:ext cx="1455411" cy="35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/>
                <a:t>스킬의</a:t>
              </a:r>
              <a:r>
                <a:rPr lang="ko-KR" altLang="en-US" sz="1050" dirty="0"/>
                <a:t> 경험치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68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마지막 스테이지를 </a:t>
            </a:r>
            <a:r>
              <a:rPr lang="ko-KR" altLang="en-US" dirty="0" err="1"/>
              <a:t>클리어</a:t>
            </a:r>
            <a:r>
              <a:rPr lang="ko-KR" altLang="en-US" dirty="0"/>
              <a:t> 한 후에 다시 </a:t>
            </a:r>
            <a:r>
              <a:rPr lang="ko-KR" altLang="en-US" dirty="0" err="1"/>
              <a:t>몬스터가</a:t>
            </a:r>
            <a:r>
              <a:rPr lang="ko-KR" altLang="en-US" dirty="0"/>
              <a:t> 나왔다며 난이도를 변경하여 진행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변경된 난이도를 </a:t>
            </a:r>
            <a:r>
              <a:rPr lang="ko-KR" altLang="en-US" dirty="0" err="1"/>
              <a:t>클리어</a:t>
            </a:r>
            <a:r>
              <a:rPr lang="ko-KR" altLang="en-US" dirty="0"/>
              <a:t> 한 후에 이미지와 </a:t>
            </a:r>
            <a:r>
              <a:rPr lang="ko-KR" altLang="en-US" dirty="0" err="1"/>
              <a:t>텍스트을</a:t>
            </a:r>
            <a:r>
              <a:rPr lang="ko-KR" altLang="en-US" dirty="0"/>
              <a:t> 통해 </a:t>
            </a:r>
            <a:r>
              <a:rPr lang="ko-KR" altLang="en-US" dirty="0" err="1"/>
              <a:t>몬스터가</a:t>
            </a:r>
            <a:r>
              <a:rPr lang="ko-KR" altLang="en-US" dirty="0"/>
              <a:t> 강해졌고</a:t>
            </a:r>
            <a:r>
              <a:rPr lang="en-US" altLang="ko-KR" dirty="0"/>
              <a:t> </a:t>
            </a:r>
            <a:r>
              <a:rPr lang="ko-KR" altLang="en-US" dirty="0"/>
              <a:t>강해진만큼 좋은 </a:t>
            </a:r>
            <a:r>
              <a:rPr lang="ko-KR" altLang="en-US" dirty="0" err="1"/>
              <a:t>아스테리를</a:t>
            </a:r>
            <a:r>
              <a:rPr lang="ko-KR" altLang="en-US" dirty="0"/>
              <a:t> 얻을 수 있다 라는 이야기를 전한다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유저가 반복 플레이가 가능한 이유를 설명하고 난이도 설정을 통해 같은 </a:t>
            </a:r>
            <a:r>
              <a:rPr lang="ko-KR" altLang="en-US" dirty="0" err="1"/>
              <a:t>몬스터를</a:t>
            </a:r>
            <a:r>
              <a:rPr lang="ko-KR" altLang="en-US" dirty="0"/>
              <a:t> 다시 사용함으로 </a:t>
            </a:r>
            <a:r>
              <a:rPr lang="ko-KR" altLang="en-US" sz="1800" dirty="0" err="1">
                <a:solidFill>
                  <a:schemeClr val="accent5"/>
                </a:solidFill>
              </a:rPr>
              <a:t>콘텐츠의</a:t>
            </a:r>
            <a:r>
              <a:rPr lang="ko-KR" altLang="en-US" sz="1800" dirty="0">
                <a:solidFill>
                  <a:schemeClr val="accent5"/>
                </a:solidFill>
              </a:rPr>
              <a:t> 양</a:t>
            </a:r>
            <a:r>
              <a:rPr lang="ko-KR" altLang="en-US" dirty="0"/>
              <a:t>을 증가한다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유저가 더욱 좋은 보상을 획득하기 위해 높은 난이도로 가야 되는 이유에 대해 전달한다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이후 추가 </a:t>
            </a:r>
            <a:r>
              <a:rPr lang="ko-KR" altLang="en-US" dirty="0" err="1"/>
              <a:t>몬스터가</a:t>
            </a:r>
            <a:r>
              <a:rPr lang="ko-KR" altLang="en-US" dirty="0"/>
              <a:t> 등장 할 때 새로운 형태의 </a:t>
            </a:r>
            <a:r>
              <a:rPr lang="ko-KR" altLang="en-US" dirty="0" err="1"/>
              <a:t>몬스터가</a:t>
            </a:r>
            <a:r>
              <a:rPr lang="ko-KR" altLang="en-US" dirty="0"/>
              <a:t> 나온다고 설명하여 이후 개발에 유리하게 적용한다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위기</a:t>
            </a:r>
            <a:r>
              <a:rPr lang="en-US" altLang="ko-KR" dirty="0"/>
              <a:t>+</a:t>
            </a:r>
            <a:r>
              <a:rPr lang="ko-KR" altLang="en-US" dirty="0"/>
              <a:t>절정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1746657" y="885350"/>
            <a:ext cx="4743708" cy="2710690"/>
            <a:chOff x="2063707" y="1019922"/>
            <a:chExt cx="3726504" cy="2129431"/>
          </a:xfrm>
        </p:grpSpPr>
        <p:sp>
          <p:nvSpPr>
            <p:cNvPr id="9" name="직사각형 8"/>
            <p:cNvSpPr/>
            <p:nvPr/>
          </p:nvSpPr>
          <p:spPr>
            <a:xfrm>
              <a:off x="2063707" y="1019922"/>
              <a:ext cx="3726504" cy="2129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타원 9"/>
            <p:cNvSpPr/>
            <p:nvPr/>
          </p:nvSpPr>
          <p:spPr>
            <a:xfrm>
              <a:off x="2240992" y="1474717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858247" y="2333090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3554653" y="1605534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145288" y="2333090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4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814364" y="1724535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5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498015" y="1841003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631215" y="2025413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2729592" y="2172458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218479" y="2267682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3335097" y="2100115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502400" y="1971819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850558" y="1958971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979009" y="2109478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080960" y="2237770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505520" y="2303178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634174" y="2190936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762828" y="2077265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178432" y="2057574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306882" y="2208081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408834" y="2336372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184751" y="1432250"/>
              <a:ext cx="1550980" cy="1447958"/>
              <a:chOff x="4184751" y="3270345"/>
              <a:chExt cx="1550980" cy="1447958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184751" y="3270345"/>
                <a:ext cx="1550980" cy="1447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AD48490F-27AE-47F0-B342-7E04E58B11B5}"/>
                  </a:ext>
                </a:extLst>
              </p:cNvPr>
              <p:cNvSpPr/>
              <p:nvPr/>
            </p:nvSpPr>
            <p:spPr>
              <a:xfrm>
                <a:off x="4364000" y="3604744"/>
                <a:ext cx="334501" cy="340122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endParaRPr lang="ko-KR" altLang="en-US" sz="1100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AD48490F-27AE-47F0-B342-7E04E58B11B5}"/>
                  </a:ext>
                </a:extLst>
              </p:cNvPr>
              <p:cNvSpPr/>
              <p:nvPr/>
            </p:nvSpPr>
            <p:spPr>
              <a:xfrm>
                <a:off x="4797927" y="3604744"/>
                <a:ext cx="334501" cy="340122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endParaRPr lang="ko-KR" altLang="en-US" sz="1100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AD48490F-27AE-47F0-B342-7E04E58B11B5}"/>
                  </a:ext>
                </a:extLst>
              </p:cNvPr>
              <p:cNvSpPr/>
              <p:nvPr/>
            </p:nvSpPr>
            <p:spPr>
              <a:xfrm>
                <a:off x="5231853" y="3604744"/>
                <a:ext cx="334501" cy="340122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endParaRPr lang="ko-KR" altLang="en-US" sz="11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16116" y="4070700"/>
                <a:ext cx="1321728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Best </a:t>
                </a:r>
                <a:r>
                  <a:rPr lang="ko-KR" altLang="en-US" sz="1100" dirty="0" err="1"/>
                  <a:t>클리어시간</a:t>
                </a:r>
                <a:endParaRPr lang="ko-KR" altLang="en-US" sz="1100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698501" y="4405925"/>
                <a:ext cx="608382" cy="2598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/>
                  <a:t>진입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364000" y="3306398"/>
                <a:ext cx="656023" cy="21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특수 능력</a:t>
                </a: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4074836" y="1019922"/>
              <a:ext cx="751132" cy="218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ysClr val="windowText" lastClr="000000"/>
                  </a:solidFill>
                </a:rPr>
                <a:t>재화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14366" y="1019922"/>
              <a:ext cx="751132" cy="218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행동력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1723" y="1019922"/>
              <a:ext cx="668488" cy="218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ysClr val="windowText" lastClr="000000"/>
                  </a:solidFill>
                </a:rPr>
                <a:t>옵션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063707" y="2880208"/>
              <a:ext cx="567508" cy="269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쉬움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746657" y="3828575"/>
            <a:ext cx="4743708" cy="2710690"/>
            <a:chOff x="2063707" y="1019922"/>
            <a:chExt cx="3726504" cy="2129431"/>
          </a:xfrm>
        </p:grpSpPr>
        <p:sp>
          <p:nvSpPr>
            <p:cNvPr id="76" name="직사각형 75"/>
            <p:cNvSpPr/>
            <p:nvPr/>
          </p:nvSpPr>
          <p:spPr>
            <a:xfrm>
              <a:off x="2063707" y="1019922"/>
              <a:ext cx="3726504" cy="2129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240992" y="1474717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858247" y="2333090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554653" y="1605534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4145288" y="2333090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4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4814364" y="1724535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5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2498015" y="1841003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2631215" y="2025413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2729592" y="2172458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3218479" y="2267682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3335097" y="2100115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3502400" y="1971819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850558" y="1958971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3979009" y="2109478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4080960" y="2237770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4505520" y="2303178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4634174" y="2190936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4762828" y="2077265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5178432" y="2057574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5306882" y="2208081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5408834" y="2336372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4184751" y="1432250"/>
              <a:ext cx="1550980" cy="1447958"/>
              <a:chOff x="4184751" y="3270345"/>
              <a:chExt cx="1550980" cy="1447958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4184751" y="3270345"/>
                <a:ext cx="1550980" cy="1447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xmlns="" id="{AD48490F-27AE-47F0-B342-7E04E58B11B5}"/>
                  </a:ext>
                </a:extLst>
              </p:cNvPr>
              <p:cNvSpPr/>
              <p:nvPr/>
            </p:nvSpPr>
            <p:spPr>
              <a:xfrm>
                <a:off x="4364000" y="3604744"/>
                <a:ext cx="334501" cy="340122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endParaRPr lang="ko-KR" altLang="en-US" sz="1100" dirty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xmlns="" id="{AD48490F-27AE-47F0-B342-7E04E58B11B5}"/>
                  </a:ext>
                </a:extLst>
              </p:cNvPr>
              <p:cNvSpPr/>
              <p:nvPr/>
            </p:nvSpPr>
            <p:spPr>
              <a:xfrm>
                <a:off x="4797927" y="3604744"/>
                <a:ext cx="334501" cy="340122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endParaRPr lang="ko-KR" altLang="en-US" sz="1100" dirty="0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xmlns="" id="{AD48490F-27AE-47F0-B342-7E04E58B11B5}"/>
                  </a:ext>
                </a:extLst>
              </p:cNvPr>
              <p:cNvSpPr/>
              <p:nvPr/>
            </p:nvSpPr>
            <p:spPr>
              <a:xfrm>
                <a:off x="5231853" y="3604744"/>
                <a:ext cx="334501" cy="340122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endParaRPr lang="ko-KR" altLang="en-US" sz="11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316116" y="4070700"/>
                <a:ext cx="1321728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Best </a:t>
                </a:r>
                <a:r>
                  <a:rPr lang="ko-KR" altLang="en-US" sz="1100" dirty="0" err="1"/>
                  <a:t>클리어시간</a:t>
                </a:r>
                <a:endParaRPr lang="ko-KR" altLang="en-US" sz="1100" dirty="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698501" y="4405925"/>
                <a:ext cx="608382" cy="2598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/>
                  <a:t>진입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364000" y="3306398"/>
                <a:ext cx="656023" cy="21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특수 능력</a:t>
                </a:r>
              </a:p>
            </p:txBody>
          </p:sp>
        </p:grpSp>
        <p:sp>
          <p:nvSpPr>
            <p:cNvPr id="98" name="직사각형 97"/>
            <p:cNvSpPr/>
            <p:nvPr/>
          </p:nvSpPr>
          <p:spPr>
            <a:xfrm>
              <a:off x="4074836" y="1019922"/>
              <a:ext cx="751132" cy="218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ysClr val="windowText" lastClr="000000"/>
                  </a:solidFill>
                </a:rPr>
                <a:t>재화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714366" y="1019922"/>
              <a:ext cx="751132" cy="218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행동력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121723" y="1019922"/>
              <a:ext cx="668488" cy="218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ysClr val="windowText" lastClr="000000"/>
                  </a:solidFill>
                </a:rPr>
                <a:t>옵션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2063707" y="2880208"/>
              <a:ext cx="567508" cy="269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어려움</a:t>
              </a:r>
            </a:p>
          </p:txBody>
        </p:sp>
      </p:grpSp>
      <p:sp>
        <p:nvSpPr>
          <p:cNvPr id="109" name="아래쪽 화살표 108"/>
          <p:cNvSpPr/>
          <p:nvPr/>
        </p:nvSpPr>
        <p:spPr>
          <a:xfrm>
            <a:off x="3644579" y="3596039"/>
            <a:ext cx="540190" cy="23253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7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게임 배경 숲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4" b="526"/>
          <a:stretch/>
        </p:blipFill>
        <p:spPr bwMode="auto">
          <a:xfrm>
            <a:off x="1587679" y="4044249"/>
            <a:ext cx="504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시작전</a:t>
            </a:r>
            <a:r>
              <a:rPr lang="ko-KR" altLang="en-US" dirty="0"/>
              <a:t> 영상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826158" y="1087364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lvl="0" indent="0">
              <a:buNone/>
            </a:pPr>
            <a:r>
              <a:rPr kumimoji="1" lang="ko-KR" altLang="en-US" sz="1400" dirty="0">
                <a:latin typeface="+mn-ea"/>
              </a:rPr>
              <a:t>아이가 숲에 왼 쪽을 바라보고 있다</a:t>
            </a:r>
            <a:r>
              <a:rPr kumimoji="1" lang="en-US" altLang="ko-KR" sz="1400" dirty="0">
                <a:latin typeface="+mn-ea"/>
              </a:rPr>
              <a:t>.</a:t>
            </a:r>
          </a:p>
          <a:p>
            <a:pPr marL="0" lvl="0" indent="0">
              <a:buNone/>
            </a:pPr>
            <a:r>
              <a:rPr kumimoji="1" lang="ko-KR" altLang="en-US" sz="1400" dirty="0">
                <a:latin typeface="+mn-ea"/>
              </a:rPr>
              <a:t>오른쪽에서 </a:t>
            </a:r>
            <a:r>
              <a:rPr kumimoji="1" lang="ko-KR" altLang="en-US" sz="1400" dirty="0" err="1">
                <a:latin typeface="+mn-ea"/>
              </a:rPr>
              <a:t>몬스터가</a:t>
            </a:r>
            <a:r>
              <a:rPr kumimoji="1" lang="ko-KR" altLang="en-US" sz="1400" dirty="0">
                <a:latin typeface="+mn-ea"/>
              </a:rPr>
              <a:t> 나타난다</a:t>
            </a:r>
            <a:r>
              <a:rPr kumimoji="1" lang="en-US" altLang="ko-KR" sz="1400" dirty="0">
                <a:latin typeface="+mn-ea"/>
              </a:rPr>
              <a:t>.</a:t>
            </a:r>
          </a:p>
          <a:p>
            <a:pPr marL="0" lvl="0" indent="0">
              <a:buNone/>
            </a:pPr>
            <a:r>
              <a:rPr kumimoji="1" lang="ko-KR" altLang="en-US" sz="1400" dirty="0">
                <a:latin typeface="+mn-ea"/>
              </a:rPr>
              <a:t>아이가 뒤 돌아 보고 놀란다</a:t>
            </a:r>
            <a:r>
              <a:rPr kumimoji="1" lang="en-US" altLang="ko-KR" sz="1400" dirty="0">
                <a:latin typeface="+mn-ea"/>
              </a:rPr>
              <a:t>.</a:t>
            </a:r>
          </a:p>
          <a:p>
            <a:pPr marL="0" lvl="0" indent="0">
              <a:buNone/>
            </a:pPr>
            <a:r>
              <a:rPr kumimoji="1" lang="ko-KR" altLang="en-US" sz="1400" dirty="0" err="1">
                <a:latin typeface="+mn-ea"/>
              </a:rPr>
              <a:t>몬스터가</a:t>
            </a:r>
            <a:r>
              <a:rPr kumimoji="1" lang="ko-KR" altLang="en-US" sz="1400" dirty="0">
                <a:latin typeface="+mn-ea"/>
              </a:rPr>
              <a:t> 아이에게 가는 순간 용병이 나와서 </a:t>
            </a:r>
            <a:r>
              <a:rPr kumimoji="1" lang="ko-KR" altLang="en-US" sz="1400" dirty="0" err="1">
                <a:latin typeface="+mn-ea"/>
              </a:rPr>
              <a:t>몬스터를</a:t>
            </a:r>
            <a:r>
              <a:rPr kumimoji="1" lang="ko-KR" altLang="en-US" sz="1400" dirty="0">
                <a:latin typeface="+mn-ea"/>
              </a:rPr>
              <a:t> 처치 한다</a:t>
            </a:r>
            <a:r>
              <a:rPr kumimoji="1" lang="en-US" altLang="ko-KR" sz="1400" dirty="0">
                <a:latin typeface="+mn-ea"/>
              </a:rPr>
              <a:t>.</a:t>
            </a:r>
            <a:endParaRPr kumimoji="1" lang="ko-KR" altLang="en-US" sz="1400" dirty="0">
              <a:latin typeface="+mn-ea"/>
            </a:endParaRPr>
          </a:p>
          <a:p>
            <a:pPr marL="0" indent="0">
              <a:buNone/>
            </a:pPr>
            <a:endParaRPr lang="ko-KR" altLang="en-US" sz="14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85506" y="1112765"/>
            <a:ext cx="5014585" cy="25061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1" name="직사각형 60"/>
          <p:cNvSpPr/>
          <p:nvPr/>
        </p:nvSpPr>
        <p:spPr>
          <a:xfrm>
            <a:off x="1583233" y="4007898"/>
            <a:ext cx="504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9" name="내용 개체 틀 1"/>
          <p:cNvSpPr txBox="1">
            <a:spLocks/>
          </p:cNvSpPr>
          <p:nvPr/>
        </p:nvSpPr>
        <p:spPr>
          <a:xfrm>
            <a:off x="6826158" y="4007898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50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용병과 아이의 대화</a:t>
            </a:r>
            <a:endParaRPr kumimoji="1" lang="en-US" altLang="ko-KR" sz="1400" dirty="0">
              <a:latin typeface="+mn-ea"/>
            </a:endParaRPr>
          </a:p>
          <a:p>
            <a:pPr marL="0" indent="0" defTabSz="850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용병 </a:t>
            </a:r>
            <a:r>
              <a:rPr kumimoji="1" lang="en-US" altLang="ko-KR" sz="1400" dirty="0">
                <a:latin typeface="+mn-ea"/>
              </a:rPr>
              <a:t>: “</a:t>
            </a:r>
            <a:r>
              <a:rPr kumimoji="1" lang="ko-KR" altLang="en-US" sz="1400" dirty="0" err="1">
                <a:latin typeface="+mn-ea"/>
              </a:rPr>
              <a:t>다친데</a:t>
            </a:r>
            <a:r>
              <a:rPr kumimoji="1" lang="ko-KR" altLang="en-US" sz="1400" dirty="0">
                <a:latin typeface="+mn-ea"/>
              </a:rPr>
              <a:t> 없니</a:t>
            </a:r>
            <a:r>
              <a:rPr kumimoji="1" lang="en-US" altLang="ko-KR" sz="1400" dirty="0">
                <a:latin typeface="+mn-ea"/>
              </a:rPr>
              <a:t>”</a:t>
            </a:r>
          </a:p>
          <a:p>
            <a:pPr marL="0" indent="0" defTabSz="850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아이 </a:t>
            </a:r>
            <a:r>
              <a:rPr kumimoji="1" lang="en-US" altLang="ko-KR" sz="1400" dirty="0">
                <a:latin typeface="+mn-ea"/>
              </a:rPr>
              <a:t>: “</a:t>
            </a:r>
            <a:r>
              <a:rPr kumimoji="1" lang="ko-KR" altLang="en-US" sz="1400" dirty="0">
                <a:latin typeface="+mn-ea"/>
              </a:rPr>
              <a:t>네 구해주셔서 감사해요</a:t>
            </a:r>
            <a:r>
              <a:rPr kumimoji="1" lang="en-US" altLang="ko-KR" sz="1400" dirty="0">
                <a:latin typeface="+mn-ea"/>
              </a:rPr>
              <a:t>”</a:t>
            </a:r>
          </a:p>
          <a:p>
            <a:pPr marL="0" indent="0" defTabSz="850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용병 </a:t>
            </a:r>
            <a:r>
              <a:rPr kumimoji="1" lang="en-US" altLang="ko-KR" sz="1400" dirty="0">
                <a:latin typeface="+mn-ea"/>
              </a:rPr>
              <a:t>: “</a:t>
            </a:r>
            <a:r>
              <a:rPr kumimoji="1" lang="ko-KR" altLang="en-US" sz="1400" dirty="0">
                <a:latin typeface="+mn-ea"/>
              </a:rPr>
              <a:t>아니 괜찮아 </a:t>
            </a:r>
            <a:r>
              <a:rPr kumimoji="1" lang="ko-KR" altLang="en-US" sz="1400" dirty="0" err="1">
                <a:latin typeface="+mn-ea"/>
              </a:rPr>
              <a:t>메갈로스를</a:t>
            </a:r>
            <a:r>
              <a:rPr kumimoji="1" lang="ko-KR" altLang="en-US" sz="1400" dirty="0">
                <a:latin typeface="+mn-ea"/>
              </a:rPr>
              <a:t> </a:t>
            </a:r>
            <a:r>
              <a:rPr kumimoji="1" lang="ko-KR" altLang="en-US" sz="1400" dirty="0" err="1">
                <a:latin typeface="+mn-ea"/>
              </a:rPr>
              <a:t>잡는건</a:t>
            </a:r>
            <a:r>
              <a:rPr kumimoji="1" lang="ko-KR" altLang="en-US" sz="1400" dirty="0">
                <a:latin typeface="+mn-ea"/>
              </a:rPr>
              <a:t> 내 일이니</a:t>
            </a:r>
            <a:r>
              <a:rPr kumimoji="1" lang="en-US" altLang="ko-KR" sz="1400" dirty="0">
                <a:latin typeface="+mn-ea"/>
              </a:rPr>
              <a:t>”</a:t>
            </a:r>
          </a:p>
          <a:p>
            <a:pPr marL="0" indent="0" defTabSz="850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아이 </a:t>
            </a:r>
            <a:r>
              <a:rPr kumimoji="1" lang="en-US" altLang="ko-KR" sz="1400" dirty="0">
                <a:latin typeface="+mn-ea"/>
              </a:rPr>
              <a:t>: “</a:t>
            </a:r>
            <a:r>
              <a:rPr kumimoji="1" lang="ko-KR" altLang="en-US" sz="1400" dirty="0">
                <a:latin typeface="+mn-ea"/>
              </a:rPr>
              <a:t>나중에 꼭 </a:t>
            </a:r>
            <a:r>
              <a:rPr kumimoji="1" lang="ko-KR" altLang="en-US" sz="1400" dirty="0" err="1">
                <a:latin typeface="+mn-ea"/>
              </a:rPr>
              <a:t>보답할께요</a:t>
            </a:r>
            <a:r>
              <a:rPr kumimoji="1" lang="en-US" altLang="ko-KR" sz="1400" dirty="0">
                <a:latin typeface="+mn-ea"/>
              </a:rPr>
              <a:t>”</a:t>
            </a:r>
          </a:p>
          <a:p>
            <a:pPr marL="0" indent="0" defTabSz="850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용병 </a:t>
            </a:r>
            <a:r>
              <a:rPr kumimoji="1" lang="en-US" altLang="ko-KR" sz="1400" dirty="0">
                <a:latin typeface="+mn-ea"/>
              </a:rPr>
              <a:t>: “</a:t>
            </a:r>
            <a:r>
              <a:rPr kumimoji="1" lang="ko-KR" altLang="en-US" sz="1400" dirty="0">
                <a:latin typeface="+mn-ea"/>
              </a:rPr>
              <a:t>나중에 크면 위험에 빠진 사람을 도와 주거라</a:t>
            </a:r>
            <a:r>
              <a:rPr kumimoji="1" lang="en-US" altLang="ko-KR" sz="1400" dirty="0">
                <a:latin typeface="+mn-ea"/>
              </a:rPr>
              <a:t>”</a:t>
            </a:r>
          </a:p>
          <a:p>
            <a:pPr marL="0" indent="0" defTabSz="850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아이 </a:t>
            </a:r>
            <a:r>
              <a:rPr kumimoji="1" lang="en-US" altLang="ko-KR" sz="1400" dirty="0">
                <a:latin typeface="+mn-ea"/>
              </a:rPr>
              <a:t>: “</a:t>
            </a:r>
            <a:r>
              <a:rPr kumimoji="1" lang="ko-KR" altLang="en-US" sz="1400" dirty="0">
                <a:latin typeface="+mn-ea"/>
              </a:rPr>
              <a:t>네</a:t>
            </a:r>
            <a:r>
              <a:rPr kumimoji="1" lang="en-US" altLang="ko-KR" sz="1400" dirty="0">
                <a:latin typeface="+mn-ea"/>
              </a:rPr>
              <a:t>”</a:t>
            </a:r>
          </a:p>
        </p:txBody>
      </p:sp>
      <p:pic>
        <p:nvPicPr>
          <p:cNvPr id="71" name="Picture 2" descr="게임 배경 숲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4" b="526"/>
          <a:stretch/>
        </p:blipFill>
        <p:spPr bwMode="auto">
          <a:xfrm>
            <a:off x="1587679" y="1095535"/>
            <a:ext cx="504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6" r="81186" b="66962"/>
          <a:stretch/>
        </p:blipFill>
        <p:spPr>
          <a:xfrm>
            <a:off x="1903127" y="1899359"/>
            <a:ext cx="668221" cy="1129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33" b="97761" l="5815" r="89966">
                        <a14:backgroundMark x1="29190" y1="86269" x2="29190" y2="86269"/>
                        <a14:backgroundMark x1="29532" y1="64179" x2="29532" y2="64179"/>
                        <a14:backgroundMark x1="40251" y1="58657" x2="40251" y2="58657"/>
                        <a14:backgroundMark x1="53820" y1="38209" x2="53820" y2="38209"/>
                        <a14:backgroundMark x1="54618" y1="41045" x2="54504" y2="36418"/>
                        <a14:backgroundMark x1="28506" y1="63881" x2="28506" y2="63881"/>
                        <a14:backgroundMark x1="68643" y1="87761" x2="68643" y2="87761"/>
                        <a14:backgroundMark x1="69327" y1="85373" x2="69669" y2="90299"/>
                        <a14:backgroundMark x1="55758" y1="87761" x2="56100" y2="89851"/>
                        <a14:backgroundMark x1="43330" y1="88358" x2="44470" y2="89552"/>
                        <a14:backgroundMark x1="30673" y1="66269" x2="28164" y2="62239"/>
                        <a14:backgroundMark x1="40137" y1="62388" x2="42075" y2="58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5570" y="1303020"/>
            <a:ext cx="2590588" cy="1865183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86" b="64414" l="889" r="8000">
                        <a14:foregroundMark x1="4111" y1="37575" x2="5000" y2="37177"/>
                        <a14:foregroundMark x1="4889" y1="36183" x2="5111" y2="3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708" r="90944" b="31986"/>
          <a:stretch/>
        </p:blipFill>
        <p:spPr>
          <a:xfrm>
            <a:off x="3148417" y="1395287"/>
            <a:ext cx="944381" cy="1941131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587679" y="5807898"/>
            <a:ext cx="504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 내용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24" r="81691" b="81062"/>
          <a:stretch/>
        </p:blipFill>
        <p:spPr>
          <a:xfrm>
            <a:off x="1784207" y="4800600"/>
            <a:ext cx="960630" cy="1007298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86" b="64414" l="889" r="8000">
                        <a14:foregroundMark x1="4111" y1="37575" x2="5000" y2="37177"/>
                        <a14:foregroundMark x1="4889" y1="36183" x2="5111" y2="3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708" r="90944" b="50256"/>
          <a:stretch/>
        </p:blipFill>
        <p:spPr>
          <a:xfrm>
            <a:off x="4959715" y="4397443"/>
            <a:ext cx="1519956" cy="14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57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ko-KR" altLang="en-US" dirty="0" err="1"/>
              <a:t>튜토리얼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6826158" y="1087364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잠에서 일어난 주인공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주인공 </a:t>
            </a:r>
            <a:r>
              <a:rPr lang="en-US" altLang="ko-KR" sz="1400" dirty="0"/>
              <a:t>: “</a:t>
            </a:r>
            <a:r>
              <a:rPr lang="ko-KR" altLang="en-US" sz="1400" dirty="0"/>
              <a:t>오랜만에 </a:t>
            </a:r>
            <a:r>
              <a:rPr lang="ko-KR" altLang="en-US" sz="1400" dirty="0" err="1"/>
              <a:t>옛날일을</a:t>
            </a:r>
            <a:r>
              <a:rPr lang="ko-KR" altLang="en-US" sz="1400" dirty="0"/>
              <a:t> 꾸었네 이제 용병이 </a:t>
            </a:r>
            <a:r>
              <a:rPr lang="ko-KR" altLang="en-US" sz="1400" dirty="0" err="1"/>
              <a:t>될거라</a:t>
            </a:r>
            <a:r>
              <a:rPr lang="ko-KR" altLang="en-US" sz="1400" dirty="0"/>
              <a:t> 이런 꿈을 </a:t>
            </a:r>
            <a:r>
              <a:rPr lang="ko-KR" altLang="en-US" sz="1400" dirty="0" err="1"/>
              <a:t>꾼건가</a:t>
            </a:r>
            <a:r>
              <a:rPr lang="en-US" altLang="ko-KR" sz="1400" dirty="0"/>
              <a:t>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동료</a:t>
            </a:r>
            <a:r>
              <a:rPr lang="en-US" altLang="ko-KR" sz="1400" dirty="0"/>
              <a:t>1 : “</a:t>
            </a:r>
            <a:r>
              <a:rPr lang="ko-KR" altLang="en-US" sz="1400" dirty="0"/>
              <a:t>야 아침이야 </a:t>
            </a:r>
            <a:r>
              <a:rPr lang="ko-KR" altLang="en-US" sz="1400" dirty="0" err="1"/>
              <a:t>빨리가자</a:t>
            </a:r>
            <a:r>
              <a:rPr lang="en-US" altLang="ko-KR" sz="1400" dirty="0"/>
              <a:t>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주인공 </a:t>
            </a:r>
            <a:r>
              <a:rPr lang="en-US" altLang="ko-KR" sz="1400" dirty="0"/>
              <a:t>: “</a:t>
            </a:r>
            <a:r>
              <a:rPr lang="ko-KR" altLang="en-US" sz="1400" dirty="0"/>
              <a:t>어 나가</a:t>
            </a:r>
            <a:r>
              <a:rPr lang="en-US" altLang="ko-KR" sz="1400" dirty="0"/>
              <a:t>”</a:t>
            </a:r>
            <a:endParaRPr lang="ko-KR" altLang="en-US" sz="1400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6826158" y="4007898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50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이동에 관련된 조이스틱에 관한 정보를 팝업창으로 알려 주며 이동을 하고 이동을 하게 되면 </a:t>
            </a:r>
            <a:r>
              <a:rPr kumimoji="1" lang="ko-KR" altLang="en-US" sz="1400" dirty="0" err="1">
                <a:latin typeface="+mn-ea"/>
              </a:rPr>
              <a:t>메갈로스가</a:t>
            </a:r>
            <a:r>
              <a:rPr kumimoji="1" lang="ko-KR" altLang="en-US" sz="1400" dirty="0">
                <a:latin typeface="+mn-ea"/>
              </a:rPr>
              <a:t> 나타나고 스킬 사용에 관한 정보를 팝업 창으로 표기 해 준다</a:t>
            </a:r>
            <a:r>
              <a:rPr kumimoji="1" lang="en-US" altLang="ko-KR" sz="1400" dirty="0">
                <a:latin typeface="+mn-ea"/>
              </a:rPr>
              <a:t>.</a:t>
            </a:r>
          </a:p>
          <a:p>
            <a:pPr marL="0" indent="0" defTabSz="850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4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87679" y="1110224"/>
            <a:ext cx="5040000" cy="252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7679" y="2910224"/>
            <a:ext cx="504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 내용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24" r="81691" b="81062"/>
          <a:stretch/>
        </p:blipFill>
        <p:spPr>
          <a:xfrm>
            <a:off x="1612577" y="1499769"/>
            <a:ext cx="1345109" cy="14104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1661" b="81727"/>
          <a:stretch/>
        </p:blipFill>
        <p:spPr>
          <a:xfrm>
            <a:off x="5099047" y="1610554"/>
            <a:ext cx="1179161" cy="129967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1676552-67D1-4C84-BA87-E3412AC91954}"/>
              </a:ext>
            </a:extLst>
          </p:cNvPr>
          <p:cNvGrpSpPr/>
          <p:nvPr/>
        </p:nvGrpSpPr>
        <p:grpSpPr>
          <a:xfrm>
            <a:off x="1597204" y="3975735"/>
            <a:ext cx="5002887" cy="2552163"/>
            <a:chOff x="1597204" y="3975735"/>
            <a:chExt cx="5002887" cy="2552163"/>
          </a:xfrm>
        </p:grpSpPr>
        <p:pic>
          <p:nvPicPr>
            <p:cNvPr id="12" name="그림 11" descr="물, 많은, 묶음, 디스플레이이(가) 표시된 사진&#10;&#10;자동 생성된 설명">
              <a:extLst>
                <a:ext uri="{FF2B5EF4-FFF2-40B4-BE49-F238E27FC236}">
                  <a16:creationId xmlns:a16="http://schemas.microsoft.com/office/drawing/2014/main" xmlns="" id="{75CFD89D-B463-4933-BE8E-6090F83016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3" t="17239" r="9032" b="16037"/>
            <a:stretch/>
          </p:blipFill>
          <p:spPr>
            <a:xfrm>
              <a:off x="1612577" y="3975735"/>
              <a:ext cx="4987514" cy="255216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5344AF06-C299-411A-B322-A932D34A3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433" b="97761" l="5815" r="89966">
                          <a14:backgroundMark x1="29190" y1="86269" x2="29190" y2="86269"/>
                          <a14:backgroundMark x1="29532" y1="64179" x2="29532" y2="64179"/>
                          <a14:backgroundMark x1="40251" y1="58657" x2="40251" y2="58657"/>
                          <a14:backgroundMark x1="53820" y1="38209" x2="53820" y2="38209"/>
                          <a14:backgroundMark x1="54618" y1="41045" x2="54504" y2="36418"/>
                          <a14:backgroundMark x1="28506" y1="63881" x2="28506" y2="63881"/>
                          <a14:backgroundMark x1="68643" y1="87761" x2="68643" y2="87761"/>
                          <a14:backgroundMark x1="69327" y1="85373" x2="69669" y2="90299"/>
                          <a14:backgroundMark x1="55758" y1="87761" x2="56100" y2="89851"/>
                          <a14:backgroundMark x1="43330" y1="88358" x2="44470" y2="89552"/>
                          <a14:backgroundMark x1="30673" y1="66269" x2="28164" y2="62239"/>
                          <a14:backgroundMark x1="40137" y1="62388" x2="42075" y2="589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83164" y="4330368"/>
              <a:ext cx="1800767" cy="129652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6BB888F5-E1B1-4E08-9AD1-E9260E00438E}"/>
                </a:ext>
              </a:extLst>
            </p:cNvPr>
            <p:cNvGrpSpPr/>
            <p:nvPr/>
          </p:nvGrpSpPr>
          <p:grpSpPr>
            <a:xfrm>
              <a:off x="6300949" y="4013479"/>
              <a:ext cx="217023" cy="193000"/>
              <a:chOff x="7142864" y="730466"/>
              <a:chExt cx="225642" cy="22564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xmlns="" id="{5560A3F6-CE5E-4FDD-84EF-9573AF7BA5A4}"/>
                  </a:ext>
                </a:extLst>
              </p:cNvPr>
              <p:cNvSpPr/>
              <p:nvPr/>
            </p:nvSpPr>
            <p:spPr>
              <a:xfrm>
                <a:off x="7142864" y="730466"/>
                <a:ext cx="225642" cy="225642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5AF49908-8D4E-4ED0-BB7B-FD9A80919852}"/>
                  </a:ext>
                </a:extLst>
              </p:cNvPr>
              <p:cNvSpPr/>
              <p:nvPr/>
            </p:nvSpPr>
            <p:spPr>
              <a:xfrm>
                <a:off x="7210161" y="769532"/>
                <a:ext cx="36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C12B10FA-7A4C-4367-A860-F8B46640DAAF}"/>
                  </a:ext>
                </a:extLst>
              </p:cNvPr>
              <p:cNvSpPr/>
              <p:nvPr/>
            </p:nvSpPr>
            <p:spPr>
              <a:xfrm>
                <a:off x="7271213" y="769532"/>
                <a:ext cx="36000" cy="144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71CF31E5-9475-4A95-BC37-95E179CF7566}"/>
                </a:ext>
              </a:extLst>
            </p:cNvPr>
            <p:cNvGrpSpPr/>
            <p:nvPr/>
          </p:nvGrpSpPr>
          <p:grpSpPr>
            <a:xfrm>
              <a:off x="5625285" y="5653345"/>
              <a:ext cx="833735" cy="745316"/>
              <a:chOff x="6344387" y="2339993"/>
              <a:chExt cx="866848" cy="871371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xmlns="" id="{E072126A-53FB-44AC-A7C0-8C115A7C1D6E}"/>
                  </a:ext>
                </a:extLst>
              </p:cNvPr>
              <p:cNvSpPr/>
              <p:nvPr/>
            </p:nvSpPr>
            <p:spPr>
              <a:xfrm>
                <a:off x="6344387" y="2845402"/>
                <a:ext cx="259327" cy="25932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4011B5CE-8601-4DA6-B52A-87AFE67BB241}"/>
                  </a:ext>
                </a:extLst>
              </p:cNvPr>
              <p:cNvSpPr/>
              <p:nvPr/>
            </p:nvSpPr>
            <p:spPr>
              <a:xfrm>
                <a:off x="6419654" y="2434650"/>
                <a:ext cx="259327" cy="25932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xmlns="" id="{769AEAA6-04FC-4AD0-8459-90BBD5389855}"/>
                  </a:ext>
                </a:extLst>
              </p:cNvPr>
              <p:cNvSpPr/>
              <p:nvPr/>
            </p:nvSpPr>
            <p:spPr>
              <a:xfrm>
                <a:off x="6930908" y="2339993"/>
                <a:ext cx="259327" cy="259327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xmlns="" id="{82F95BD4-E729-40FD-82FB-329BE6CB4AF1}"/>
                  </a:ext>
                </a:extLst>
              </p:cNvPr>
              <p:cNvSpPr/>
              <p:nvPr/>
            </p:nvSpPr>
            <p:spPr>
              <a:xfrm>
                <a:off x="6669522" y="2669651"/>
                <a:ext cx="541713" cy="54171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/>
                  <a:t>일반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72D24BA3-E771-4AC1-A90C-7C9720CCE494}"/>
                </a:ext>
              </a:extLst>
            </p:cNvPr>
            <p:cNvGrpSpPr/>
            <p:nvPr/>
          </p:nvGrpSpPr>
          <p:grpSpPr>
            <a:xfrm>
              <a:off x="1597204" y="4013479"/>
              <a:ext cx="1071501" cy="307922"/>
              <a:chOff x="1919866" y="763672"/>
              <a:chExt cx="1114057" cy="36000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AD1E6EB5-6923-4E2D-ADD0-48F67950C63D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6ED4A1D7-7031-4576-A894-3C7D4893903F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BE8552E6-2D11-47CF-AF2E-C52A89E73094}"/>
                </a:ext>
              </a:extLst>
            </p:cNvPr>
            <p:cNvGrpSpPr/>
            <p:nvPr/>
          </p:nvGrpSpPr>
          <p:grpSpPr>
            <a:xfrm>
              <a:off x="2764235" y="4013479"/>
              <a:ext cx="1071501" cy="307922"/>
              <a:chOff x="1919866" y="763672"/>
              <a:chExt cx="1114057" cy="360000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0F8EE8F0-8D05-4565-B1A7-7C03E070CF68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xmlns="" id="{1821862B-6A26-4861-AC9C-640BB4BD07C0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xmlns="" id="{81490400-C35B-452A-9006-7D77848AE50A}"/>
                </a:ext>
              </a:extLst>
            </p:cNvPr>
            <p:cNvGrpSpPr/>
            <p:nvPr/>
          </p:nvGrpSpPr>
          <p:grpSpPr>
            <a:xfrm>
              <a:off x="3949076" y="4013479"/>
              <a:ext cx="1071501" cy="307922"/>
              <a:chOff x="1919866" y="763672"/>
              <a:chExt cx="1114057" cy="36000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B1DEB757-5B7F-4F06-85D2-E10B792ABC1F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2A33DC78-13D1-44D8-A468-174143D4ABE2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A07079C5-D4BE-4BD6-9142-913825BE86D5}"/>
                </a:ext>
              </a:extLst>
            </p:cNvPr>
            <p:cNvGrpSpPr/>
            <p:nvPr/>
          </p:nvGrpSpPr>
          <p:grpSpPr>
            <a:xfrm>
              <a:off x="5101654" y="4013479"/>
              <a:ext cx="1071501" cy="307922"/>
              <a:chOff x="1919866" y="763672"/>
              <a:chExt cx="1114057" cy="3600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0EB430C5-5277-4264-8FAA-6A58A3D1811F}"/>
                  </a:ext>
                </a:extLst>
              </p:cNvPr>
              <p:cNvSpPr/>
              <p:nvPr/>
            </p:nvSpPr>
            <p:spPr>
              <a:xfrm>
                <a:off x="2277839" y="850384"/>
                <a:ext cx="756084" cy="186576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A477F859-AA30-46CA-9024-B27EA26A3A61}"/>
                  </a:ext>
                </a:extLst>
              </p:cNvPr>
              <p:cNvSpPr/>
              <p:nvPr/>
            </p:nvSpPr>
            <p:spPr>
              <a:xfrm>
                <a:off x="1919866" y="763672"/>
                <a:ext cx="360000" cy="360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48C78129-DE67-4125-B3D6-4DA44F6E5140}"/>
                </a:ext>
              </a:extLst>
            </p:cNvPr>
            <p:cNvSpPr/>
            <p:nvPr/>
          </p:nvSpPr>
          <p:spPr>
            <a:xfrm>
              <a:off x="1654764" y="5550692"/>
              <a:ext cx="934975" cy="831481"/>
            </a:xfrm>
            <a:prstGeom prst="ellipse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34D0AC59-32C9-46F2-A1A7-58EB21A56210}"/>
                </a:ext>
              </a:extLst>
            </p:cNvPr>
            <p:cNvSpPr/>
            <p:nvPr/>
          </p:nvSpPr>
          <p:spPr>
            <a:xfrm>
              <a:off x="1905228" y="5773432"/>
              <a:ext cx="434046" cy="3860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xmlns="" id="{154B5841-9A50-4502-A72C-5E667C1CA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81" b="30020" l="2556" r="33000">
                          <a14:foregroundMark x1="21333" y1="25447" x2="21333" y2="25447"/>
                          <a14:foregroundMark x1="21111" y1="27435" x2="21111" y2="27435"/>
                          <a14:foregroundMark x1="21556" y1="22863" x2="21556" y2="22863"/>
                          <a14:foregroundMark x1="13444" y1="19881" x2="13444" y2="19881"/>
                          <a14:foregroundMark x1="13444" y1="16501" x2="13444" y2="16501"/>
                          <a14:foregroundMark x1="12889" y1="13519" x2="12889" y2="13519"/>
                          <a14:foregroundMark x1="12889" y1="13121" x2="12889" y2="13121"/>
                          <a14:foregroundMark x1="15333" y1="26640" x2="15333" y2="26640"/>
                          <a14:foregroundMark x1="12444" y1="26839" x2="12444" y2="26839"/>
                          <a14:foregroundMark x1="13778" y1="9145" x2="13778" y2="9145"/>
                          <a14:foregroundMark x1="13556" y1="5567" x2="13556" y2="5567"/>
                          <a14:foregroundMark x1="5333" y1="7555" x2="5333" y2="7555"/>
                          <a14:foregroundMark x1="2556" y1="4573" x2="2556" y2="4573"/>
                          <a14:foregroundMark x1="5667" y1="22068" x2="5667" y2="22068"/>
                          <a14:foregroundMark x1="3778" y1="24851" x2="3778" y2="24851"/>
                          <a14:foregroundMark x1="5556" y1="28032" x2="5556" y2="28032"/>
                          <a14:foregroundMark x1="3333" y1="28231" x2="3333" y2="28231"/>
                          <a14:foregroundMark x1="3667" y1="30020" x2="3667" y2="30020"/>
                          <a14:foregroundMark x1="13778" y1="5169" x2="13778" y2="5169"/>
                          <a14:foregroundMark x1="14667" y1="5964" x2="14667" y2="5964"/>
                          <a14:foregroundMark x1="22000" y1="7555" x2="22000" y2="7555"/>
                          <a14:foregroundMark x1="22556" y1="5964" x2="22556" y2="5964"/>
                          <a14:foregroundMark x1="21444" y1="5964" x2="21444" y2="5964"/>
                          <a14:foregroundMark x1="12667" y1="4970" x2="12667" y2="4970"/>
                          <a14:foregroundMark x1="22556" y1="4771" x2="22556" y2="4771"/>
                          <a14:foregroundMark x1="21667" y1="4374" x2="21667" y2="4374"/>
                          <a14:foregroundMark x1="21444" y1="14911" x2="21444" y2="14911"/>
                          <a14:foregroundMark x1="23111" y1="14314" x2="23111" y2="14314"/>
                          <a14:foregroundMark x1="22556" y1="17893" x2="22556" y2="17893"/>
                          <a14:foregroundMark x1="24333" y1="19284" x2="24333" y2="19284"/>
                          <a14:foregroundMark x1="23778" y1="22068" x2="23778" y2="22068"/>
                          <a14:foregroundMark x1="24444" y1="25447" x2="24444" y2="25447"/>
                          <a14:foregroundMark x1="31111" y1="14712" x2="31111" y2="14712"/>
                          <a14:foregroundMark x1="31111" y1="9145" x2="31111" y2="9145"/>
                          <a14:foregroundMark x1="31111" y1="5765" x2="31111" y2="5765"/>
                          <a14:foregroundMark x1="31778" y1="5765" x2="31778" y2="5765"/>
                          <a14:foregroundMark x1="30222" y1="9543" x2="30222" y2="9543"/>
                          <a14:foregroundMark x1="23222" y1="5964" x2="23222" y2="5964"/>
                          <a14:foregroundMark x1="21333" y1="29225" x2="21333" y2="29225"/>
                          <a14:foregroundMark x1="24667" y1="27833" x2="24667" y2="27833"/>
                          <a14:foregroundMark x1="25000" y1="26839" x2="25000" y2="26839"/>
                          <a14:foregroundMark x1="30444" y1="26044" x2="30444" y2="26044"/>
                          <a14:foregroundMark x1="30889" y1="23857" x2="30889" y2="23857"/>
                          <a14:foregroundMark x1="5444" y1="27237" x2="5444" y2="27237"/>
                          <a14:foregroundMark x1="3000" y1="15308" x2="3000" y2="15308"/>
                          <a14:foregroundMark x1="32556" y1="26441" x2="32556" y2="26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32" b="66962"/>
            <a:stretch/>
          </p:blipFill>
          <p:spPr>
            <a:xfrm>
              <a:off x="1829660" y="4364522"/>
              <a:ext cx="2972067" cy="1346915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24BCAB9-6B0A-4E39-8D94-C9174460DC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64" y="5683468"/>
            <a:ext cx="2638611" cy="8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5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물, 많은, 묶음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2B6C609C-7235-42A9-AC5B-D675AD4CD8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17239" r="9032" b="16037"/>
          <a:stretch/>
        </p:blipFill>
        <p:spPr>
          <a:xfrm>
            <a:off x="1612577" y="3975735"/>
            <a:ext cx="4987514" cy="2552163"/>
          </a:xfrm>
          <a:prstGeom prst="rect">
            <a:avLst/>
          </a:prstGeom>
        </p:spPr>
      </p:pic>
      <p:pic>
        <p:nvPicPr>
          <p:cNvPr id="24" name="그림 23" descr="물, 많은, 묶음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C9D30DA6-2441-4B5F-BA55-E11FBE5A32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17239" r="9032" b="16037"/>
          <a:stretch/>
        </p:blipFill>
        <p:spPr>
          <a:xfrm>
            <a:off x="1640165" y="1087364"/>
            <a:ext cx="4987514" cy="25521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</a:t>
            </a:r>
            <a:r>
              <a:rPr lang="ko-KR" altLang="en-US" dirty="0" err="1"/>
              <a:t>튜토리얼</a:t>
            </a:r>
            <a:r>
              <a:rPr lang="ko-KR" altLang="en-US" dirty="0"/>
              <a:t> 종료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6826158" y="1087364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latin typeface="+mn-ea"/>
              </a:rPr>
              <a:t>메갈로스의</a:t>
            </a:r>
            <a:r>
              <a:rPr lang="ko-KR" altLang="en-US" sz="1400" dirty="0">
                <a:latin typeface="+mn-ea"/>
              </a:rPr>
              <a:t> 퇴치 이후에 보상 팝업창이 나타난다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ko-KR" altLang="en-US" sz="1400" dirty="0">
                <a:latin typeface="+mn-ea"/>
              </a:rPr>
              <a:t>로비 버튼을 누르면 아래의 대화창의 나타난다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6826158" y="4007898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 latinLnBrk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ko-KR" altLang="en-US" sz="1400" dirty="0" err="1">
                <a:latin typeface="+mn-ea"/>
              </a:rPr>
              <a:t>아스테리에</a:t>
            </a:r>
            <a:r>
              <a:rPr kumimoji="1" lang="ko-KR" altLang="en-US" sz="1400" dirty="0">
                <a:latin typeface="+mn-ea"/>
              </a:rPr>
              <a:t> 관한 정보는 </a:t>
            </a:r>
            <a:r>
              <a:rPr kumimoji="1" lang="ko-KR" altLang="en-US" sz="1400" dirty="0" err="1">
                <a:latin typeface="+mn-ea"/>
              </a:rPr>
              <a:t>가공소에</a:t>
            </a:r>
            <a:r>
              <a:rPr kumimoji="1" lang="ko-KR" altLang="en-US" sz="1400" dirty="0">
                <a:latin typeface="+mn-ea"/>
              </a:rPr>
              <a:t> 가면 </a:t>
            </a:r>
            <a:r>
              <a:rPr kumimoji="1" lang="ko-KR" altLang="en-US" sz="1400" dirty="0" err="1">
                <a:latin typeface="+mn-ea"/>
              </a:rPr>
              <a:t>알수</a:t>
            </a:r>
            <a:r>
              <a:rPr kumimoji="1" lang="ko-KR" altLang="en-US" sz="1400" dirty="0">
                <a:latin typeface="+mn-ea"/>
              </a:rPr>
              <a:t> 있다는 말을 함</a:t>
            </a:r>
            <a:endParaRPr kumimoji="1" lang="en-US" altLang="ko-KR" sz="1400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이 돌은 머지</a:t>
            </a:r>
            <a:r>
              <a:rPr lang="en-US" altLang="ko-KR" sz="1400" dirty="0">
                <a:latin typeface="+mn-ea"/>
              </a:rPr>
              <a:t>?”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 err="1">
                <a:latin typeface="+mn-ea"/>
              </a:rPr>
              <a:t>아스테리군요</a:t>
            </a:r>
            <a:r>
              <a:rPr lang="en-US" altLang="ko-KR" sz="1400" dirty="0">
                <a:latin typeface="+mn-ea"/>
              </a:rPr>
              <a:t>”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 err="1">
                <a:latin typeface="+mn-ea"/>
              </a:rPr>
              <a:t>아스테리</a:t>
            </a:r>
            <a:r>
              <a:rPr lang="en-US" altLang="ko-KR" sz="1400" dirty="0">
                <a:latin typeface="+mn-ea"/>
              </a:rPr>
              <a:t>?”</a:t>
            </a:r>
          </a:p>
          <a:p>
            <a:pPr marL="0" indent="0">
              <a:buNone/>
            </a:pPr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 err="1">
                <a:latin typeface="+mn-ea"/>
              </a:rPr>
              <a:t>아스테리</a:t>
            </a:r>
            <a:r>
              <a:rPr lang="ko-KR" altLang="en-US" sz="1400" dirty="0">
                <a:latin typeface="+mn-ea"/>
              </a:rPr>
              <a:t> 모르세요</a:t>
            </a:r>
            <a:r>
              <a:rPr lang="en-US" altLang="ko-KR" sz="1400" dirty="0">
                <a:latin typeface="+mn-ea"/>
              </a:rPr>
              <a:t>? </a:t>
            </a:r>
            <a:r>
              <a:rPr lang="ko-KR" altLang="en-US" sz="1400" dirty="0" err="1">
                <a:latin typeface="+mn-ea"/>
              </a:rPr>
              <a:t>아스테리는</a:t>
            </a:r>
            <a:r>
              <a:rPr lang="ko-KR" altLang="en-US" sz="1400" dirty="0">
                <a:latin typeface="+mn-ea"/>
              </a:rPr>
              <a:t> 힘을 가진 </a:t>
            </a:r>
            <a:r>
              <a:rPr lang="ko-KR" altLang="en-US" sz="1400" dirty="0" err="1">
                <a:latin typeface="+mn-ea"/>
              </a:rPr>
              <a:t>돌이예요</a:t>
            </a:r>
            <a:r>
              <a:rPr lang="ko-KR" altLang="en-US" sz="1400" dirty="0">
                <a:latin typeface="+mn-ea"/>
              </a:rPr>
              <a:t> 사람들을 강하게 만들어 주죠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당신도 한 번 </a:t>
            </a:r>
            <a:r>
              <a:rPr lang="ko-KR" altLang="en-US" sz="1400" dirty="0" err="1">
                <a:latin typeface="+mn-ea"/>
              </a:rPr>
              <a:t>해보는게</a:t>
            </a:r>
            <a:r>
              <a:rPr lang="ko-KR" altLang="en-US" sz="1400" dirty="0">
                <a:latin typeface="+mn-ea"/>
              </a:rPr>
              <a:t> 어떨까요</a:t>
            </a:r>
            <a:r>
              <a:rPr lang="en-US" altLang="ko-KR" sz="1400" dirty="0">
                <a:latin typeface="+mn-ea"/>
              </a:rPr>
              <a:t>?”</a:t>
            </a:r>
          </a:p>
          <a:p>
            <a:pPr marL="0" lvl="0" indent="0" fontAlgn="base" latinLnBrk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endParaRPr kumimoji="1" lang="ko-KR" altLang="ko-KR" sz="1400" dirty="0"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587679" y="1109195"/>
            <a:ext cx="5040000" cy="2520000"/>
            <a:chOff x="1587679" y="1109195"/>
            <a:chExt cx="6145743" cy="3110746"/>
          </a:xfrm>
        </p:grpSpPr>
        <p:sp>
          <p:nvSpPr>
            <p:cNvPr id="8" name="직사각형 7"/>
            <p:cNvSpPr/>
            <p:nvPr/>
          </p:nvSpPr>
          <p:spPr>
            <a:xfrm>
              <a:off x="1587679" y="1109195"/>
              <a:ext cx="6145743" cy="31084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82749" y="3759276"/>
              <a:ext cx="1485235" cy="460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 dirty="0">
                  <a:solidFill>
                    <a:sysClr val="windowText" lastClr="000000"/>
                  </a:solidFill>
                </a:rPr>
                <a:t>로비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5529898" y="1379841"/>
              <a:ext cx="848706" cy="763836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/>
                <a:t>S</a:t>
              </a:r>
              <a:endParaRPr lang="ko-KR" altLang="en-US" sz="15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6647485" y="1379841"/>
              <a:ext cx="848706" cy="763836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/>
                <a:t>S</a:t>
              </a:r>
              <a:endParaRPr lang="ko-KR" altLang="en-US" sz="15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5529898" y="2412053"/>
              <a:ext cx="848706" cy="763836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/>
                <a:t>S</a:t>
              </a:r>
              <a:endParaRPr lang="ko-KR" altLang="en-US" sz="15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AD48490F-27AE-47F0-B342-7E04E58B11B5}"/>
                </a:ext>
              </a:extLst>
            </p:cNvPr>
            <p:cNvSpPr/>
            <p:nvPr/>
          </p:nvSpPr>
          <p:spPr>
            <a:xfrm>
              <a:off x="6647485" y="2412053"/>
              <a:ext cx="848706" cy="763836"/>
            </a:xfrm>
            <a:prstGeom prst="rect">
              <a:avLst/>
            </a:prstGeom>
            <a:solidFill>
              <a:srgbClr val="770D1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dirty="0"/>
                <a:t>M</a:t>
              </a:r>
              <a:endParaRPr lang="ko-KR" altLang="en-US" sz="1500" dirty="0"/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1964936" y="1238338"/>
              <a:ext cx="2179790" cy="322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50" dirty="0" err="1"/>
                <a:t>클리어시간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: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02:30</a:t>
              </a:r>
              <a:endParaRPr lang="ko-KR" altLang="en-US" sz="1050" dirty="0"/>
            </a:p>
          </p:txBody>
        </p:sp>
        <p:sp>
          <p:nvSpPr>
            <p:cNvPr id="17" name="TextBox 15"/>
            <p:cNvSpPr txBox="1"/>
            <p:nvPr/>
          </p:nvSpPr>
          <p:spPr>
            <a:xfrm>
              <a:off x="1964936" y="1515876"/>
              <a:ext cx="2179790" cy="322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/>
                <a:t>Best </a:t>
              </a:r>
              <a:r>
                <a:rPr lang="ko-KR" altLang="en-US" sz="1050" dirty="0" err="1"/>
                <a:t>클리어시간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: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02:10</a:t>
              </a:r>
              <a:endParaRPr lang="ko-KR" altLang="en-US" sz="1050" dirty="0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332" b="66962"/>
          <a:stretch/>
        </p:blipFill>
        <p:spPr>
          <a:xfrm>
            <a:off x="1710297" y="1847261"/>
            <a:ext cx="2972067" cy="134691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587679" y="5807898"/>
            <a:ext cx="504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 내용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24" r="81691" b="81062"/>
          <a:stretch/>
        </p:blipFill>
        <p:spPr>
          <a:xfrm>
            <a:off x="1612577" y="4397443"/>
            <a:ext cx="1345109" cy="14104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1661" b="81727"/>
          <a:stretch/>
        </p:blipFill>
        <p:spPr>
          <a:xfrm>
            <a:off x="5099047" y="4508228"/>
            <a:ext cx="1179161" cy="12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테이블, 앉아있는, 수영, 케이크이(가) 표시된 사진&#10;&#10;자동 생성된 설명">
            <a:extLst>
              <a:ext uri="{FF2B5EF4-FFF2-40B4-BE49-F238E27FC236}">
                <a16:creationId xmlns:a16="http://schemas.microsoft.com/office/drawing/2014/main" xmlns="" id="{A29F3C29-989C-42DB-B764-E88F350A2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7056" r="3023"/>
          <a:stretch/>
        </p:blipFill>
        <p:spPr>
          <a:xfrm>
            <a:off x="1621021" y="1085209"/>
            <a:ext cx="5040000" cy="25253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아스테리</a:t>
            </a:r>
            <a:r>
              <a:rPr lang="ko-KR" altLang="en-US" dirty="0"/>
              <a:t> </a:t>
            </a:r>
            <a:r>
              <a:rPr lang="ko-KR" altLang="en-US" dirty="0" err="1"/>
              <a:t>튜토리얼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6826158" y="1087364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로비 화면에서 손가락과 텍스트 팝업창을 통해 스킬 버튼을 선택하라는 말을 전달 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6826158" y="4007898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base" latinLnBrk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손가락 </a:t>
            </a:r>
            <a:r>
              <a:rPr kumimoji="1" lang="en-US" altLang="ko-KR" sz="1400" dirty="0">
                <a:latin typeface="+mn-ea"/>
              </a:rPr>
              <a:t>1</a:t>
            </a:r>
            <a:r>
              <a:rPr kumimoji="1" lang="ko-KR" altLang="en-US" sz="1400" dirty="0">
                <a:latin typeface="+mn-ea"/>
              </a:rPr>
              <a:t>이 먼저 나와서 스킬을 선택 하도록 한다</a:t>
            </a:r>
            <a:r>
              <a:rPr kumimoji="1" lang="en-US" altLang="ko-KR" sz="1400" dirty="0">
                <a:latin typeface="+mn-ea"/>
              </a:rPr>
              <a:t>. </a:t>
            </a:r>
            <a:r>
              <a:rPr kumimoji="1" lang="ko-KR" altLang="en-US" sz="1400" dirty="0">
                <a:latin typeface="+mn-ea"/>
              </a:rPr>
              <a:t>밑부분에 텍스트를 통해 유저의 이해를 돕는다</a:t>
            </a:r>
            <a:r>
              <a:rPr kumimoji="1" lang="en-US" altLang="ko-KR" sz="1400" dirty="0">
                <a:latin typeface="+mn-ea"/>
              </a:rPr>
              <a:t>.</a:t>
            </a:r>
          </a:p>
          <a:p>
            <a:pPr marL="0" lvl="0" indent="0" fontAlgn="base" latinLnBrk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스킬을 선택하면 손가락 </a:t>
            </a:r>
            <a:r>
              <a:rPr kumimoji="1" lang="en-US" altLang="ko-KR" sz="1400" dirty="0">
                <a:latin typeface="+mn-ea"/>
              </a:rPr>
              <a:t>2</a:t>
            </a:r>
            <a:r>
              <a:rPr kumimoji="1" lang="ko-KR" altLang="en-US" sz="1400" dirty="0">
                <a:latin typeface="+mn-ea"/>
              </a:rPr>
              <a:t>가 나와서 스킬의 장착 부분에 장착하도록 한다</a:t>
            </a:r>
            <a:r>
              <a:rPr kumimoji="1" lang="en-US" altLang="ko-KR" sz="1400" dirty="0">
                <a:latin typeface="+mn-ea"/>
              </a:rPr>
              <a:t>. </a:t>
            </a:r>
            <a:r>
              <a:rPr kumimoji="1" lang="ko-KR" altLang="en-US" sz="1400" dirty="0">
                <a:latin typeface="+mn-ea"/>
              </a:rPr>
              <a:t>밑부분에 텍스트를 통해 유저의 이해를 돕는다</a:t>
            </a:r>
            <a:r>
              <a:rPr kumimoji="1" lang="en-US" altLang="ko-KR" sz="1400" dirty="0">
                <a:latin typeface="+mn-ea"/>
              </a:rPr>
              <a:t>.</a:t>
            </a:r>
          </a:p>
          <a:p>
            <a:pPr marL="0" lvl="0" indent="0" fontAlgn="base" latinLnBrk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ko-KR" altLang="en-US" sz="1400" dirty="0">
                <a:latin typeface="+mn-ea"/>
              </a:rPr>
              <a:t>스킬 장착이 끝이 나면 </a:t>
            </a:r>
            <a:r>
              <a:rPr kumimoji="1" lang="en-US" altLang="ko-KR" sz="1400" dirty="0">
                <a:latin typeface="+mn-ea"/>
              </a:rPr>
              <a:t>‘</a:t>
            </a:r>
            <a:r>
              <a:rPr kumimoji="1" lang="ko-KR" altLang="en-US" sz="1400" dirty="0">
                <a:latin typeface="+mn-ea"/>
              </a:rPr>
              <a:t>강화에 대해 알려 준다</a:t>
            </a:r>
            <a:r>
              <a:rPr kumimoji="1" lang="en-US" altLang="ko-KR" sz="1400" dirty="0">
                <a:latin typeface="+mn-ea"/>
              </a:rPr>
              <a:t>.’</a:t>
            </a:r>
            <a:r>
              <a:rPr kumimoji="1" lang="ko-KR" altLang="en-US" sz="1400" dirty="0">
                <a:latin typeface="+mn-ea"/>
              </a:rPr>
              <a:t>라고 밑 부분 텍스를 출력한다</a:t>
            </a:r>
            <a:r>
              <a:rPr kumimoji="1" lang="en-US" altLang="ko-KR" sz="1400" dirty="0">
                <a:latin typeface="+mn-ea"/>
              </a:rPr>
              <a:t>. </a:t>
            </a:r>
            <a:endParaRPr kumimoji="1" lang="ko-KR" altLang="ko-KR" sz="1400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09700" y="4007898"/>
            <a:ext cx="5205133" cy="2520000"/>
            <a:chOff x="4860032" y="1077425"/>
            <a:chExt cx="3952282" cy="2177156"/>
          </a:xfrm>
        </p:grpSpPr>
        <p:grpSp>
          <p:nvGrpSpPr>
            <p:cNvPr id="8" name="그룹 7"/>
            <p:cNvGrpSpPr/>
            <p:nvPr/>
          </p:nvGrpSpPr>
          <p:grpSpPr>
            <a:xfrm>
              <a:off x="4860032" y="1085875"/>
              <a:ext cx="3952282" cy="2168706"/>
              <a:chOff x="2029826" y="697260"/>
              <a:chExt cx="4415498" cy="2422883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2166568" y="697260"/>
                <a:ext cx="4278756" cy="24228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3709961" y="918497"/>
                <a:ext cx="295441" cy="1521949"/>
                <a:chOff x="3857682" y="918497"/>
                <a:chExt cx="295441" cy="1521949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xmlns="" id="{87EFE9B3-A040-49FF-8E30-3CD406AB265C}"/>
                    </a:ext>
                  </a:extLst>
                </p:cNvPr>
                <p:cNvSpPr/>
                <p:nvPr/>
              </p:nvSpPr>
              <p:spPr>
                <a:xfrm>
                  <a:off x="3857682" y="918497"/>
                  <a:ext cx="295441" cy="29544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1</a:t>
                  </a:r>
                  <a:endParaRPr lang="ko-KR" altLang="en-US" sz="1600" dirty="0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xmlns="" id="{BF118E54-03A9-427B-8149-9D1743F6A49F}"/>
                    </a:ext>
                  </a:extLst>
                </p:cNvPr>
                <p:cNvSpPr/>
                <p:nvPr/>
              </p:nvSpPr>
              <p:spPr>
                <a:xfrm>
                  <a:off x="3857682" y="1327333"/>
                  <a:ext cx="295441" cy="29544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2</a:t>
                  </a:r>
                  <a:endParaRPr lang="ko-KR" altLang="en-US" sz="1600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xmlns="" id="{2A93F985-BF23-432A-BE8B-F4A9535F3366}"/>
                    </a:ext>
                  </a:extLst>
                </p:cNvPr>
                <p:cNvSpPr/>
                <p:nvPr/>
              </p:nvSpPr>
              <p:spPr>
                <a:xfrm>
                  <a:off x="3857682" y="1736169"/>
                  <a:ext cx="295441" cy="29544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3</a:t>
                  </a:r>
                  <a:endParaRPr lang="ko-KR" altLang="en-US" sz="1600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xmlns="" id="{91A1C863-88E8-4E25-973D-08A77E3914CD}"/>
                    </a:ext>
                  </a:extLst>
                </p:cNvPr>
                <p:cNvSpPr/>
                <p:nvPr/>
              </p:nvSpPr>
              <p:spPr>
                <a:xfrm>
                  <a:off x="3857682" y="2145005"/>
                  <a:ext cx="295441" cy="29544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P</a:t>
                  </a:r>
                  <a:endParaRPr lang="ko-KR" altLang="en-US" sz="1600" dirty="0"/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4390393" y="900016"/>
                <a:ext cx="1952993" cy="1629214"/>
                <a:chOff x="4617476" y="698021"/>
                <a:chExt cx="2379758" cy="1985227"/>
              </a:xfrm>
            </p:grpSpPr>
            <p:grpSp>
              <p:nvGrpSpPr>
                <p:cNvPr id="26" name="그룹 25"/>
                <p:cNvGrpSpPr/>
                <p:nvPr/>
              </p:nvGrpSpPr>
              <p:grpSpPr>
                <a:xfrm>
                  <a:off x="4617476" y="698021"/>
                  <a:ext cx="2379758" cy="1985227"/>
                  <a:chOff x="6097517" y="2146996"/>
                  <a:chExt cx="2379758" cy="1985227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xmlns="" id="{5DE56641-483F-4A05-BF2B-07B9F6C8C307}"/>
                      </a:ext>
                    </a:extLst>
                  </p:cNvPr>
                  <p:cNvSpPr/>
                  <p:nvPr/>
                </p:nvSpPr>
                <p:spPr>
                  <a:xfrm>
                    <a:off x="6097517" y="2331982"/>
                    <a:ext cx="2378249" cy="180024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 dirty="0"/>
                  </a:p>
                </p:txBody>
              </p: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xmlns="" id="{1427FE21-65DE-42BF-9275-5E405C79CBEA}"/>
                      </a:ext>
                    </a:extLst>
                  </p:cNvPr>
                  <p:cNvSpPr/>
                  <p:nvPr/>
                </p:nvSpPr>
                <p:spPr>
                  <a:xfrm>
                    <a:off x="6597186" y="2146996"/>
                    <a:ext cx="385200" cy="22526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W</a:t>
                    </a:r>
                    <a:endParaRPr lang="ko-KR" altLang="en-US" sz="1050" dirty="0"/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xmlns="" id="{13C90AF7-5C25-414E-8B98-55E7340EA8D3}"/>
                      </a:ext>
                    </a:extLst>
                  </p:cNvPr>
                  <p:cNvSpPr/>
                  <p:nvPr/>
                </p:nvSpPr>
                <p:spPr>
                  <a:xfrm>
                    <a:off x="7095483" y="2146996"/>
                    <a:ext cx="385200" cy="22526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A</a:t>
                    </a:r>
                    <a:endParaRPr lang="ko-KR" altLang="en-US" sz="1050" dirty="0"/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xmlns="" id="{7B6EA3FC-1FC4-4F8C-BBAC-BBB636307586}"/>
                      </a:ext>
                    </a:extLst>
                  </p:cNvPr>
                  <p:cNvSpPr/>
                  <p:nvPr/>
                </p:nvSpPr>
                <p:spPr>
                  <a:xfrm>
                    <a:off x="8092075" y="2147344"/>
                    <a:ext cx="385200" cy="22526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P</a:t>
                    </a:r>
                    <a:endParaRPr lang="ko-KR" altLang="en-US" sz="1050" dirty="0"/>
                  </a:p>
                </p:txBody>
              </p: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xmlns="" id="{A1841973-DAFC-4627-99D2-BF662B347B07}"/>
                      </a:ext>
                    </a:extLst>
                  </p:cNvPr>
                  <p:cNvGrpSpPr/>
                  <p:nvPr/>
                </p:nvGrpSpPr>
                <p:grpSpPr>
                  <a:xfrm>
                    <a:off x="6206544" y="2439974"/>
                    <a:ext cx="2201630" cy="360000"/>
                    <a:chOff x="5894388" y="1525332"/>
                    <a:chExt cx="2201630" cy="360000"/>
                  </a:xfrm>
                </p:grpSpPr>
                <p:sp>
                  <p:nvSpPr>
                    <p:cNvPr id="53" name="직사각형 52">
                      <a:extLst>
                        <a:ext uri="{FF2B5EF4-FFF2-40B4-BE49-F238E27FC236}">
                          <a16:creationId xmlns:a16="http://schemas.microsoft.com/office/drawing/2014/main" xmlns="" id="{AD48490F-27AE-47F0-B342-7E04E58B1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38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xmlns="" id="{E7374244-2717-45F0-890C-C29FD917D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795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xmlns="" id="{F8C93FC5-4B5B-4D09-89C2-33F75CB31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5202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xmlns="" id="{8190A3CF-3002-4D13-92CE-5AD2C3AEE2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5609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xmlns="" id="{A7D8011F-5A4E-4744-BC87-A9CE6C9A7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36018" y="1525332"/>
                      <a:ext cx="360000" cy="360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</p:grpSp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xmlns="" id="{5060C588-3079-466D-9C67-9B75B4EFD0DB}"/>
                      </a:ext>
                    </a:extLst>
                  </p:cNvPr>
                  <p:cNvGrpSpPr/>
                  <p:nvPr/>
                </p:nvGrpSpPr>
                <p:grpSpPr>
                  <a:xfrm>
                    <a:off x="6206544" y="2865685"/>
                    <a:ext cx="2201630" cy="360000"/>
                    <a:chOff x="5894388" y="1525332"/>
                    <a:chExt cx="2201630" cy="360000"/>
                  </a:xfrm>
                </p:grpSpPr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xmlns="" id="{12837FF3-1E49-48E4-87A4-F3552B3F18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9438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xmlns="" id="{A14BEDD0-CC01-47CB-BF5A-D96657FE3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4795" y="1525332"/>
                      <a:ext cx="360000" cy="3600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xmlns="" id="{ACF9C9AA-F664-4EDF-AB33-3657109C6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5202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xmlns="" id="{49A25F8D-F2D1-41B5-956E-EDB330504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5609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xmlns="" id="{471B3C69-B691-4A07-A4DD-148D907829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36018" y="1525332"/>
                      <a:ext cx="360000" cy="360000"/>
                    </a:xfrm>
                    <a:prstGeom prst="rect">
                      <a:avLst/>
                    </a:prstGeom>
                    <a:solidFill>
                      <a:srgbClr val="770D1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600" dirty="0"/>
                        <a:t>S</a:t>
                      </a:r>
                      <a:endParaRPr lang="ko-KR" altLang="en-US" sz="1600" dirty="0"/>
                    </a:p>
                  </p:txBody>
                </p:sp>
              </p:grpSp>
              <p:sp>
                <p:nvSpPr>
                  <p:cNvPr id="36" name="직사각형 35">
                    <a:extLst>
                      <a:ext uri="{FF2B5EF4-FFF2-40B4-BE49-F238E27FC236}">
                        <a16:creationId xmlns:a16="http://schemas.microsoft.com/office/drawing/2014/main" xmlns="" id="{8328D1E2-5F2C-439D-96A0-6D0B79986E46}"/>
                      </a:ext>
                    </a:extLst>
                  </p:cNvPr>
                  <p:cNvSpPr/>
                  <p:nvPr/>
                </p:nvSpPr>
                <p:spPr>
                  <a:xfrm>
                    <a:off x="6100511" y="2146996"/>
                    <a:ext cx="386753" cy="18498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K</a:t>
                    </a:r>
                    <a:endParaRPr lang="ko-KR" altLang="en-US" sz="1050" dirty="0"/>
                  </a:p>
                </p:txBody>
              </p:sp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xmlns="" id="{13C90AF7-5C25-414E-8B98-55E7340EA8D3}"/>
                      </a:ext>
                    </a:extLst>
                  </p:cNvPr>
                  <p:cNvSpPr/>
                  <p:nvPr/>
                </p:nvSpPr>
                <p:spPr>
                  <a:xfrm>
                    <a:off x="7593780" y="2146996"/>
                    <a:ext cx="385200" cy="22526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/>
                      <a:t>H</a:t>
                    </a:r>
                    <a:endParaRPr lang="ko-KR" altLang="en-US" sz="1050" dirty="0"/>
                  </a:p>
                </p:txBody>
              </p:sp>
            </p:grpSp>
            <p:cxnSp>
              <p:nvCxnSpPr>
                <p:cNvPr id="27" name="직선 연결선 26"/>
                <p:cNvCxnSpPr/>
                <p:nvPr/>
              </p:nvCxnSpPr>
              <p:spPr>
                <a:xfrm>
                  <a:off x="4635334" y="873256"/>
                  <a:ext cx="360000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직사각형 13"/>
              <p:cNvSpPr/>
              <p:nvPr/>
            </p:nvSpPr>
            <p:spPr>
              <a:xfrm>
                <a:off x="2166568" y="2641476"/>
                <a:ext cx="4278756" cy="47866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5785" b="63221" l="46000" r="53556">
                            <a14:foregroundMark x1="49111" y1="38767" x2="49111" y2="38767"/>
                            <a14:foregroundMark x1="48333" y1="63221" x2="48333" y2="632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14" t="34914" r="45492" b="34485"/>
              <a:stretch/>
            </p:blipFill>
            <p:spPr>
              <a:xfrm>
                <a:off x="2555776" y="992734"/>
                <a:ext cx="805395" cy="1466326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2252504" y="2698244"/>
                <a:ext cx="360040" cy="360040"/>
              </a:xfrm>
              <a:prstGeom prst="rect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718705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184906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651107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117308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583509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5049710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515911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982108" y="2698244"/>
                <a:ext cx="360040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I</a:t>
                </a:r>
                <a:endParaRPr lang="ko-KR" altLang="en-US" sz="1600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5785" b="63221" l="46000" r="53556">
                            <a14:foregroundMark x1="49111" y1="38767" x2="49111" y2="38767"/>
                            <a14:foregroundMark x1="48333" y1="63221" x2="48333" y2="632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14" t="34914" r="45492" b="55727"/>
              <a:stretch/>
            </p:blipFill>
            <p:spPr>
              <a:xfrm>
                <a:off x="2029826" y="2609830"/>
                <a:ext cx="805396" cy="448454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4955211" y="1077425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스킬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8EED44AD-E438-45B4-B809-B78E9B2C6C18}"/>
                </a:ext>
              </a:extLst>
            </p:cNvPr>
            <p:cNvSpPr/>
            <p:nvPr/>
          </p:nvSpPr>
          <p:spPr>
            <a:xfrm>
              <a:off x="5056384" y="1345332"/>
              <a:ext cx="264447" cy="2644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K</a:t>
              </a:r>
              <a:endParaRPr lang="ko-KR" altLang="en-US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604350" y="1074513"/>
            <a:ext cx="5040000" cy="2520000"/>
            <a:chOff x="1604350" y="1074513"/>
            <a:chExt cx="5040000" cy="2520000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81" b="30020" l="2556" r="33000">
                          <a14:foregroundMark x1="21333" y1="25447" x2="21333" y2="25447"/>
                          <a14:foregroundMark x1="21111" y1="27435" x2="21111" y2="27435"/>
                          <a14:foregroundMark x1="21556" y1="22863" x2="21556" y2="22863"/>
                          <a14:foregroundMark x1="13444" y1="19881" x2="13444" y2="19881"/>
                          <a14:foregroundMark x1="13444" y1="16501" x2="13444" y2="16501"/>
                          <a14:foregroundMark x1="12889" y1="13519" x2="12889" y2="13519"/>
                          <a14:foregroundMark x1="12889" y1="13121" x2="12889" y2="13121"/>
                          <a14:foregroundMark x1="15333" y1="26640" x2="15333" y2="26640"/>
                          <a14:foregroundMark x1="12444" y1="26839" x2="12444" y2="26839"/>
                          <a14:foregroundMark x1="13778" y1="9145" x2="13778" y2="9145"/>
                          <a14:foregroundMark x1="13556" y1="5567" x2="13556" y2="5567"/>
                          <a14:foregroundMark x1="5333" y1="7555" x2="5333" y2="7555"/>
                          <a14:foregroundMark x1="2556" y1="4573" x2="2556" y2="4573"/>
                          <a14:foregroundMark x1="5667" y1="22068" x2="5667" y2="22068"/>
                          <a14:foregroundMark x1="3778" y1="24851" x2="3778" y2="24851"/>
                          <a14:foregroundMark x1="5556" y1="28032" x2="5556" y2="28032"/>
                          <a14:foregroundMark x1="3333" y1="28231" x2="3333" y2="28231"/>
                          <a14:foregroundMark x1="3667" y1="30020" x2="3667" y2="30020"/>
                          <a14:foregroundMark x1="13778" y1="5169" x2="13778" y2="5169"/>
                          <a14:foregroundMark x1="14667" y1="5964" x2="14667" y2="5964"/>
                          <a14:foregroundMark x1="22000" y1="7555" x2="22000" y2="7555"/>
                          <a14:foregroundMark x1="22556" y1="5964" x2="22556" y2="5964"/>
                          <a14:foregroundMark x1="21444" y1="5964" x2="21444" y2="5964"/>
                          <a14:foregroundMark x1="12667" y1="4970" x2="12667" y2="4970"/>
                          <a14:foregroundMark x1="22556" y1="4771" x2="22556" y2="4771"/>
                          <a14:foregroundMark x1="21667" y1="4374" x2="21667" y2="4374"/>
                          <a14:foregroundMark x1="21444" y1="14911" x2="21444" y2="14911"/>
                          <a14:foregroundMark x1="23111" y1="14314" x2="23111" y2="14314"/>
                          <a14:foregroundMark x1="22556" y1="17893" x2="22556" y2="17893"/>
                          <a14:foregroundMark x1="24333" y1="19284" x2="24333" y2="19284"/>
                          <a14:foregroundMark x1="23778" y1="22068" x2="23778" y2="22068"/>
                          <a14:foregroundMark x1="24444" y1="25447" x2="24444" y2="25447"/>
                          <a14:foregroundMark x1="31111" y1="14712" x2="31111" y2="14712"/>
                          <a14:foregroundMark x1="31111" y1="9145" x2="31111" y2="9145"/>
                          <a14:foregroundMark x1="31111" y1="5765" x2="31111" y2="5765"/>
                          <a14:foregroundMark x1="31778" y1="5765" x2="31778" y2="5765"/>
                          <a14:foregroundMark x1="30222" y1="9543" x2="30222" y2="9543"/>
                          <a14:foregroundMark x1="23222" y1="5964" x2="23222" y2="5964"/>
                          <a14:foregroundMark x1="21333" y1="29225" x2="21333" y2="29225"/>
                          <a14:foregroundMark x1="24667" y1="27833" x2="24667" y2="27833"/>
                          <a14:foregroundMark x1="25000" y1="26839" x2="25000" y2="26839"/>
                          <a14:foregroundMark x1="30444" y1="26044" x2="30444" y2="26044"/>
                          <a14:foregroundMark x1="30889" y1="23857" x2="30889" y2="23857"/>
                          <a14:foregroundMark x1="5444" y1="27237" x2="5444" y2="27237"/>
                          <a14:foregroundMark x1="3000" y1="15308" x2="3000" y2="15308"/>
                          <a14:foregroundMark x1="32556" y1="26441" x2="32556" y2="26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32" b="66962"/>
            <a:stretch/>
          </p:blipFill>
          <p:spPr>
            <a:xfrm>
              <a:off x="2419584" y="1465186"/>
              <a:ext cx="3601042" cy="1631961"/>
            </a:xfrm>
            <a:prstGeom prst="rect">
              <a:avLst/>
            </a:prstGeom>
          </p:spPr>
        </p:pic>
        <p:grpSp>
          <p:nvGrpSpPr>
            <p:cNvPr id="72" name="그룹 71"/>
            <p:cNvGrpSpPr/>
            <p:nvPr/>
          </p:nvGrpSpPr>
          <p:grpSpPr>
            <a:xfrm>
              <a:off x="1604350" y="1074513"/>
              <a:ext cx="5040000" cy="2520000"/>
              <a:chOff x="2029707" y="1060238"/>
              <a:chExt cx="5007751" cy="2532851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2029707" y="1060238"/>
                <a:ext cx="5007751" cy="2532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6417725" y="3093187"/>
                <a:ext cx="619732" cy="497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전장</a:t>
                </a: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2029707" y="3093187"/>
                <a:ext cx="619732" cy="497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스킬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649439" y="3093187"/>
                <a:ext cx="619732" cy="497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파티</a:t>
                </a: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4787822" y="1062167"/>
                <a:ext cx="1002075" cy="262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재화</a:t>
                </a: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956198" y="1062167"/>
                <a:ext cx="1002075" cy="262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</a:rPr>
                  <a:t>행동력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6145637" y="1062167"/>
                <a:ext cx="891821" cy="262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>
                    <a:solidFill>
                      <a:sysClr val="windowText" lastClr="000000"/>
                    </a:solidFill>
                  </a:rPr>
                  <a:t>옵션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B4EC6C28-7062-422C-B86A-2C13A8339C88}"/>
              </a:ext>
            </a:extLst>
          </p:cNvPr>
          <p:cNvSpPr/>
          <p:nvPr/>
        </p:nvSpPr>
        <p:spPr>
          <a:xfrm>
            <a:off x="2979133" y="3037979"/>
            <a:ext cx="2113167" cy="546226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/>
              <a:t>스킬 버튼을 누르세요</a:t>
            </a:r>
          </a:p>
        </p:txBody>
      </p:sp>
      <p:pic>
        <p:nvPicPr>
          <p:cNvPr id="75" name="그림 74" descr="공룡, 파충류, 동물이(가) 표시된 사진&#10;&#10;자동 생성된 설명">
            <a:extLst>
              <a:ext uri="{FF2B5EF4-FFF2-40B4-BE49-F238E27FC236}">
                <a16:creationId xmlns:a16="http://schemas.microsoft.com/office/drawing/2014/main" xmlns="" id="{A49CE9C4-1A43-411B-89DE-E2B4C1FFC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96" y="3081074"/>
            <a:ext cx="1109519" cy="384065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6683D745-02AE-49E2-A6C2-C27A646E9799}"/>
              </a:ext>
            </a:extLst>
          </p:cNvPr>
          <p:cNvSpPr/>
          <p:nvPr/>
        </p:nvSpPr>
        <p:spPr>
          <a:xfrm>
            <a:off x="5448262" y="4519213"/>
            <a:ext cx="360000" cy="360000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pic>
        <p:nvPicPr>
          <p:cNvPr id="79" name="그림 78" descr="공룡, 파충류, 동물이(가) 표시된 사진&#10;&#10;자동 생성된 설명">
            <a:extLst>
              <a:ext uri="{FF2B5EF4-FFF2-40B4-BE49-F238E27FC236}">
                <a16:creationId xmlns:a16="http://schemas.microsoft.com/office/drawing/2014/main" xmlns="" id="{CE4EECA8-2BD3-412A-9834-5C9DAF661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67" y="4463103"/>
            <a:ext cx="1109519" cy="384065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18ABFD9C-1781-4BFE-8F15-0D51D0C5C26B}"/>
              </a:ext>
            </a:extLst>
          </p:cNvPr>
          <p:cNvSpPr/>
          <p:nvPr/>
        </p:nvSpPr>
        <p:spPr>
          <a:xfrm>
            <a:off x="4557438" y="5150633"/>
            <a:ext cx="360000" cy="360000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81" name="그림 80" descr="공룡, 파충류, 동물이(가) 표시된 사진&#10;&#10;자동 생성된 설명">
            <a:extLst>
              <a:ext uri="{FF2B5EF4-FFF2-40B4-BE49-F238E27FC236}">
                <a16:creationId xmlns:a16="http://schemas.microsoft.com/office/drawing/2014/main" xmlns="" id="{9E4D33F2-4E25-4D29-A550-BD7E1DD680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43" y="5094523"/>
            <a:ext cx="1109519" cy="384065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E7FF8FB5-4A8F-4040-B85C-F22AEA1F9451}"/>
              </a:ext>
            </a:extLst>
          </p:cNvPr>
          <p:cNvSpPr/>
          <p:nvPr/>
        </p:nvSpPr>
        <p:spPr>
          <a:xfrm>
            <a:off x="1579155" y="5807221"/>
            <a:ext cx="5035678" cy="689679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선택 하세요</a:t>
            </a:r>
          </a:p>
        </p:txBody>
      </p:sp>
    </p:spTree>
    <p:extLst>
      <p:ext uri="{BB962C8B-B14F-4D97-AF65-F5344CB8AC3E}">
        <p14:creationId xmlns:p14="http://schemas.microsoft.com/office/powerpoint/2010/main" val="13392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1581150" y="1138706"/>
            <a:ext cx="10267949" cy="5119219"/>
          </a:xfrm>
        </p:spPr>
        <p:txBody>
          <a:bodyPr/>
          <a:lstStyle/>
          <a:p>
            <a:r>
              <a:rPr lang="ko-KR" altLang="en-US" dirty="0"/>
              <a:t>기획 의도 </a:t>
            </a:r>
            <a:r>
              <a:rPr lang="en-US" altLang="ko-KR" dirty="0"/>
              <a:t>: </a:t>
            </a:r>
            <a:r>
              <a:rPr lang="ko-KR" altLang="en-US" dirty="0"/>
              <a:t>게임 조사를 통해 스토리 </a:t>
            </a:r>
            <a:r>
              <a:rPr lang="ko-KR" altLang="en-US" dirty="0" err="1"/>
              <a:t>텔링과</a:t>
            </a:r>
            <a:r>
              <a:rPr lang="ko-KR" altLang="en-US" dirty="0"/>
              <a:t> 스토리 전개에 대해 알아보고 그 부분을 내 게임에 맞게 적용하겠다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비슷한 장르의 </a:t>
            </a:r>
            <a:r>
              <a:rPr lang="ko-KR" altLang="en-US" dirty="0" err="1"/>
              <a:t>모바일</a:t>
            </a:r>
            <a:r>
              <a:rPr lang="ko-KR" altLang="en-US" dirty="0"/>
              <a:t> 게임에서 스토리 </a:t>
            </a:r>
            <a:r>
              <a:rPr lang="ko-KR" altLang="en-US" dirty="0" err="1"/>
              <a:t>텔링과</a:t>
            </a:r>
            <a:r>
              <a:rPr lang="ko-KR" altLang="en-US" dirty="0"/>
              <a:t> 스토리 전개가 어떻게 되는지 조사해보고 내 게임과 맞는 부분을 사용하겠다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게임 기획 의도 </a:t>
            </a:r>
            <a:r>
              <a:rPr lang="en-US" altLang="ko-KR" dirty="0"/>
              <a:t>: </a:t>
            </a:r>
            <a:r>
              <a:rPr lang="ko-KR" altLang="en-US" dirty="0"/>
              <a:t>유저가 </a:t>
            </a:r>
            <a:r>
              <a:rPr lang="ko-KR" altLang="en-US" dirty="0" err="1"/>
              <a:t>스킬조합을</a:t>
            </a:r>
            <a:r>
              <a:rPr lang="ko-KR" altLang="en-US" dirty="0"/>
              <a:t> 통해 전략적인 재미와 한방의 쾌감을 주겠다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 목적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기획의도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731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100" descr="테이블, 앉아있는, 수영, 케이크이(가) 표시된 사진&#10;&#10;자동 생성된 설명">
            <a:extLst>
              <a:ext uri="{FF2B5EF4-FFF2-40B4-BE49-F238E27FC236}">
                <a16:creationId xmlns:a16="http://schemas.microsoft.com/office/drawing/2014/main" xmlns="" id="{9E86CD67-D5E7-460D-AAA8-F64BB5B49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7056" r="3023"/>
          <a:stretch/>
        </p:blipFill>
        <p:spPr>
          <a:xfrm>
            <a:off x="1621021" y="4005028"/>
            <a:ext cx="5040000" cy="25253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아스테리</a:t>
            </a:r>
            <a:r>
              <a:rPr lang="ko-KR" altLang="en-US" dirty="0"/>
              <a:t> 튜토리얼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6826158" y="1087364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400" dirty="0">
                <a:latin typeface="+mn-ea"/>
              </a:rPr>
              <a:t>스킬 강화 창으로 이동하면 손가락</a:t>
            </a:r>
            <a:r>
              <a:rPr kumimoji="1" lang="en-US" altLang="ko-KR" sz="1400" dirty="0">
                <a:latin typeface="+mn-ea"/>
              </a:rPr>
              <a:t>1</a:t>
            </a:r>
            <a:r>
              <a:rPr kumimoji="1" lang="ko-KR" altLang="en-US" sz="1400" dirty="0">
                <a:latin typeface="+mn-ea"/>
              </a:rPr>
              <a:t>이 나타나서 스킬을 선택하게 하고 스킬이 선택하면 손가락</a:t>
            </a:r>
            <a:r>
              <a:rPr kumimoji="1" lang="en-US" altLang="ko-KR" sz="1400" dirty="0">
                <a:latin typeface="+mn-ea"/>
              </a:rPr>
              <a:t>2</a:t>
            </a:r>
            <a:r>
              <a:rPr kumimoji="1" lang="ko-KR" altLang="en-US" sz="1400" dirty="0">
                <a:latin typeface="+mn-ea"/>
              </a:rPr>
              <a:t>이 나타나서 스킬의 재료를 선택하게 하고 선택을 완료되면 손가락 </a:t>
            </a:r>
            <a:r>
              <a:rPr kumimoji="1" lang="en-US" altLang="ko-KR" sz="1400" dirty="0">
                <a:latin typeface="+mn-ea"/>
              </a:rPr>
              <a:t>3</a:t>
            </a:r>
            <a:r>
              <a:rPr kumimoji="1" lang="ko-KR" altLang="en-US" sz="1400" dirty="0">
                <a:latin typeface="+mn-ea"/>
              </a:rPr>
              <a:t>이 나와서 강화를 하도록 한다</a:t>
            </a:r>
            <a:r>
              <a:rPr kumimoji="1" lang="en-US" altLang="ko-KR" sz="1400" dirty="0">
                <a:latin typeface="+mn-ea"/>
              </a:rPr>
              <a:t>.</a:t>
            </a:r>
            <a:endParaRPr kumimoji="1" lang="ko-KR" altLang="ko-KR" sz="1400" dirty="0">
              <a:latin typeface="+mn-ea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574979" y="1107099"/>
            <a:ext cx="5040000" cy="2520000"/>
            <a:chOff x="2166568" y="697260"/>
            <a:chExt cx="5213744" cy="2952328"/>
          </a:xfrm>
        </p:grpSpPr>
        <p:sp>
          <p:nvSpPr>
            <p:cNvPr id="49" name="직사각형 48"/>
            <p:cNvSpPr/>
            <p:nvPr/>
          </p:nvSpPr>
          <p:spPr>
            <a:xfrm>
              <a:off x="2166568" y="697260"/>
              <a:ext cx="5213744" cy="2952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869004" y="949328"/>
              <a:ext cx="2376264" cy="2556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0A0EFB91-9F8D-4250-89AB-B6CC3B705ED6}"/>
                </a:ext>
              </a:extLst>
            </p:cNvPr>
            <p:cNvGrpSpPr/>
            <p:nvPr/>
          </p:nvGrpSpPr>
          <p:grpSpPr>
            <a:xfrm>
              <a:off x="4946374" y="1771311"/>
              <a:ext cx="2201630" cy="360000"/>
              <a:chOff x="5894388" y="1525332"/>
              <a:chExt cx="2201630" cy="360000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xmlns="" id="{8FA685BB-85A4-4406-A64C-2F31C52A880A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xmlns="" id="{5144472F-A6DE-422E-A9E8-3448EB2FAE6D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xmlns="" id="{C0C378D1-0DEA-4001-A31C-1E389B72D4FD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xmlns="" id="{E4461BAF-2351-4C13-B796-A1A66B4791A5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xmlns="" id="{CECD0848-07F9-42B9-8584-A79E99D843F3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815D7EE6-EAD3-4E92-9731-182838F2334B}"/>
                </a:ext>
              </a:extLst>
            </p:cNvPr>
            <p:cNvSpPr/>
            <p:nvPr/>
          </p:nvSpPr>
          <p:spPr>
            <a:xfrm>
              <a:off x="2266842" y="786537"/>
              <a:ext cx="1088530" cy="90388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강화될 스킬</a:t>
              </a:r>
            </a:p>
          </p:txBody>
        </p:sp>
        <p:pic>
          <p:nvPicPr>
            <p:cNvPr id="48" name="그림 47" descr="개체이(가) 표시된 사진&#10;&#10;자동 생성된 설명">
              <a:extLst>
                <a:ext uri="{FF2B5EF4-FFF2-40B4-BE49-F238E27FC236}">
                  <a16:creationId xmlns:a16="http://schemas.microsoft.com/office/drawing/2014/main" xmlns="" id="{60CDA3DC-96F3-4272-9804-120E362FE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6" t="69425" r="50000" b="19518"/>
            <a:stretch/>
          </p:blipFill>
          <p:spPr>
            <a:xfrm>
              <a:off x="2266842" y="2057391"/>
              <a:ext cx="2341200" cy="319859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0A0EFB91-9F8D-4250-89AB-B6CC3B705ED6}"/>
                </a:ext>
              </a:extLst>
            </p:cNvPr>
            <p:cNvGrpSpPr/>
            <p:nvPr/>
          </p:nvGrpSpPr>
          <p:grpSpPr>
            <a:xfrm>
              <a:off x="4956321" y="1345372"/>
              <a:ext cx="2201630" cy="360000"/>
              <a:chOff x="5894388" y="1525332"/>
              <a:chExt cx="2201630" cy="360000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xmlns="" id="{8FA685BB-85A4-4406-A64C-2F31C52A880A}"/>
                  </a:ext>
                </a:extLst>
              </p:cNvPr>
              <p:cNvSpPr/>
              <p:nvPr/>
            </p:nvSpPr>
            <p:spPr>
              <a:xfrm>
                <a:off x="5894388" y="1525332"/>
                <a:ext cx="360000" cy="360000"/>
              </a:xfrm>
              <a:prstGeom prst="rect">
                <a:avLst/>
              </a:prstGeom>
              <a:solidFill>
                <a:srgbClr val="5482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xmlns="" id="{5144472F-A6DE-422E-A9E8-3448EB2FAE6D}"/>
                  </a:ext>
                </a:extLst>
              </p:cNvPr>
              <p:cNvSpPr/>
              <p:nvPr/>
            </p:nvSpPr>
            <p:spPr>
              <a:xfrm>
                <a:off x="6354795" y="1525332"/>
                <a:ext cx="360000" cy="360000"/>
              </a:xfrm>
              <a:prstGeom prst="rect">
                <a:avLst/>
              </a:prstGeom>
              <a:solidFill>
                <a:srgbClr val="54823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C0C378D1-0DEA-4001-A31C-1E389B72D4FD}"/>
                  </a:ext>
                </a:extLst>
              </p:cNvPr>
              <p:cNvSpPr/>
              <p:nvPr/>
            </p:nvSpPr>
            <p:spPr>
              <a:xfrm>
                <a:off x="6815202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xmlns="" id="{E4461BAF-2351-4C13-B796-A1A66B4791A5}"/>
                  </a:ext>
                </a:extLst>
              </p:cNvPr>
              <p:cNvSpPr/>
              <p:nvPr/>
            </p:nvSpPr>
            <p:spPr>
              <a:xfrm>
                <a:off x="7275609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xmlns="" id="{CECD0848-07F9-42B9-8584-A79E99D843F3}"/>
                  </a:ext>
                </a:extLst>
              </p:cNvPr>
              <p:cNvSpPr/>
              <p:nvPr/>
            </p:nvSpPr>
            <p:spPr>
              <a:xfrm>
                <a:off x="7736018" y="1525332"/>
                <a:ext cx="360000" cy="360000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929611" y="965547"/>
              <a:ext cx="1643726" cy="35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플레이어 </a:t>
              </a:r>
              <a:r>
                <a:rPr lang="ko-KR" altLang="en-US" sz="1050" dirty="0" err="1"/>
                <a:t>소지창</a:t>
              </a:r>
              <a:endParaRPr lang="ko-KR" altLang="en-US" sz="1050" dirty="0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2266842" y="2356512"/>
              <a:ext cx="2448272" cy="1210394"/>
              <a:chOff x="2007978" y="1855529"/>
              <a:chExt cx="2448272" cy="1210394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2007978" y="2129819"/>
                <a:ext cx="2448272" cy="936104"/>
                <a:chOff x="2007978" y="1027633"/>
                <a:chExt cx="2448272" cy="936104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xmlns="" id="{EB4ED41A-9644-478D-896C-63E950F509BE}"/>
                    </a:ext>
                  </a:extLst>
                </p:cNvPr>
                <p:cNvSpPr/>
                <p:nvPr/>
              </p:nvSpPr>
              <p:spPr>
                <a:xfrm>
                  <a:off x="2007978" y="1027633"/>
                  <a:ext cx="2448272" cy="93610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xmlns="" id="{4FC03807-0817-4DA7-A58F-290CE424C719}"/>
                    </a:ext>
                  </a:extLst>
                </p:cNvPr>
                <p:cNvGrpSpPr/>
                <p:nvPr/>
              </p:nvGrpSpPr>
              <p:grpSpPr>
                <a:xfrm>
                  <a:off x="2151994" y="1146698"/>
                  <a:ext cx="2036919" cy="333067"/>
                  <a:chOff x="5894388" y="1525332"/>
                  <a:chExt cx="2201630" cy="360000"/>
                </a:xfrm>
              </p:grpSpPr>
              <p:sp>
                <p:nvSpPr>
                  <p:cNvPr id="64" name="직사각형 63">
                    <a:extLst>
                      <a:ext uri="{FF2B5EF4-FFF2-40B4-BE49-F238E27FC236}">
                        <a16:creationId xmlns:a16="http://schemas.microsoft.com/office/drawing/2014/main" xmlns="" id="{4C52553F-051D-47A8-AA9C-989706019DD5}"/>
                      </a:ext>
                    </a:extLst>
                  </p:cNvPr>
                  <p:cNvSpPr/>
                  <p:nvPr/>
                </p:nvSpPr>
                <p:spPr>
                  <a:xfrm>
                    <a:off x="5894388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65" name="직사각형 64">
                    <a:extLst>
                      <a:ext uri="{FF2B5EF4-FFF2-40B4-BE49-F238E27FC236}">
                        <a16:creationId xmlns:a16="http://schemas.microsoft.com/office/drawing/2014/main" xmlns="" id="{5C7AA512-484B-4834-A3E8-C4D6453B9BE3}"/>
                      </a:ext>
                    </a:extLst>
                  </p:cNvPr>
                  <p:cNvSpPr/>
                  <p:nvPr/>
                </p:nvSpPr>
                <p:spPr>
                  <a:xfrm>
                    <a:off x="6354795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</a:t>
                    </a:r>
                    <a:endParaRPr lang="ko-KR" altLang="en-US" dirty="0"/>
                  </a:p>
                </p:txBody>
              </p:sp>
              <p:sp>
                <p:nvSpPr>
                  <p:cNvPr id="66" name="직사각형 65">
                    <a:extLst>
                      <a:ext uri="{FF2B5EF4-FFF2-40B4-BE49-F238E27FC236}">
                        <a16:creationId xmlns:a16="http://schemas.microsoft.com/office/drawing/2014/main" xmlns="" id="{20E07466-3EA1-4017-B17A-4191B698AAE1}"/>
                      </a:ext>
                    </a:extLst>
                  </p:cNvPr>
                  <p:cNvSpPr/>
                  <p:nvPr/>
                </p:nvSpPr>
                <p:spPr>
                  <a:xfrm>
                    <a:off x="6815202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xmlns="" id="{CE416EFF-B4DD-4A30-9B5B-2D4A6E43CBF0}"/>
                      </a:ext>
                    </a:extLst>
                  </p:cNvPr>
                  <p:cNvSpPr/>
                  <p:nvPr/>
                </p:nvSpPr>
                <p:spPr>
                  <a:xfrm>
                    <a:off x="7275609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" name="직사각형 67">
                    <a:extLst>
                      <a:ext uri="{FF2B5EF4-FFF2-40B4-BE49-F238E27FC236}">
                        <a16:creationId xmlns:a16="http://schemas.microsoft.com/office/drawing/2014/main" xmlns="" id="{3DC2E4A1-D2B0-4F7E-B6D7-AE871B3781E7}"/>
                      </a:ext>
                    </a:extLst>
                  </p:cNvPr>
                  <p:cNvSpPr/>
                  <p:nvPr/>
                </p:nvSpPr>
                <p:spPr>
                  <a:xfrm>
                    <a:off x="7736018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xmlns="" id="{9EF7C26C-9BC7-4B4D-A073-DA9632DF932E}"/>
                    </a:ext>
                  </a:extLst>
                </p:cNvPr>
                <p:cNvGrpSpPr/>
                <p:nvPr/>
              </p:nvGrpSpPr>
              <p:grpSpPr>
                <a:xfrm>
                  <a:off x="2151994" y="1565172"/>
                  <a:ext cx="2036919" cy="333069"/>
                  <a:chOff x="5894388" y="1525332"/>
                  <a:chExt cx="2201630" cy="360003"/>
                </a:xfrm>
              </p:grpSpPr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xmlns="" id="{FE0BE274-14A2-453B-AE97-69412965713C}"/>
                      </a:ext>
                    </a:extLst>
                  </p:cNvPr>
                  <p:cNvSpPr/>
                  <p:nvPr/>
                </p:nvSpPr>
                <p:spPr>
                  <a:xfrm>
                    <a:off x="5894388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xmlns="" id="{A9CB044F-31F3-4C10-B036-FD8A0CA12EA0}"/>
                      </a:ext>
                    </a:extLst>
                  </p:cNvPr>
                  <p:cNvSpPr/>
                  <p:nvPr/>
                </p:nvSpPr>
                <p:spPr>
                  <a:xfrm>
                    <a:off x="6354795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xmlns="" id="{ADB44123-FCA8-42A6-8138-2F0943CF8EEB}"/>
                      </a:ext>
                    </a:extLst>
                  </p:cNvPr>
                  <p:cNvSpPr/>
                  <p:nvPr/>
                </p:nvSpPr>
                <p:spPr>
                  <a:xfrm>
                    <a:off x="6815202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xmlns="" id="{1AE50FEB-C1BB-473E-98BA-45F332FD2497}"/>
                      </a:ext>
                    </a:extLst>
                  </p:cNvPr>
                  <p:cNvSpPr/>
                  <p:nvPr/>
                </p:nvSpPr>
                <p:spPr>
                  <a:xfrm>
                    <a:off x="7275609" y="1525332"/>
                    <a:ext cx="360000" cy="3600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xmlns="" id="{5A9E7183-B866-4EAC-A793-7213E0679EED}"/>
                      </a:ext>
                    </a:extLst>
                  </p:cNvPr>
                  <p:cNvSpPr/>
                  <p:nvPr/>
                </p:nvSpPr>
                <p:spPr>
                  <a:xfrm>
                    <a:off x="7736018" y="1525334"/>
                    <a:ext cx="360000" cy="360001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sp>
            <p:nvSpPr>
              <p:cNvPr id="55" name="TextBox 54"/>
              <p:cNvSpPr txBox="1"/>
              <p:nvPr/>
            </p:nvSpPr>
            <p:spPr>
              <a:xfrm>
                <a:off x="2031587" y="1855529"/>
                <a:ext cx="890464" cy="355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/>
                  <a:t>재료 창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2290450" y="1749614"/>
              <a:ext cx="1455411" cy="35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/>
                <a:t>스킬의</a:t>
              </a:r>
              <a:r>
                <a:rPr lang="ko-KR" altLang="en-US" sz="1050" dirty="0"/>
                <a:t> 경험치</a:t>
              </a: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449C18D6-B3D1-4CB3-BADD-1B5E0E9430CD}"/>
              </a:ext>
            </a:extLst>
          </p:cNvPr>
          <p:cNvSpPr/>
          <p:nvPr/>
        </p:nvSpPr>
        <p:spPr>
          <a:xfrm>
            <a:off x="5085115" y="2832660"/>
            <a:ext cx="360000" cy="360000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pic>
        <p:nvPicPr>
          <p:cNvPr id="95" name="그림 94" descr="공룡, 파충류, 동물이(가) 표시된 사진&#10;&#10;자동 생성된 설명">
            <a:extLst>
              <a:ext uri="{FF2B5EF4-FFF2-40B4-BE49-F238E27FC236}">
                <a16:creationId xmlns:a16="http://schemas.microsoft.com/office/drawing/2014/main" xmlns="" id="{0DEF6BFF-FF1B-4279-A072-CDD325119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9561" y="2468707"/>
            <a:ext cx="1109519" cy="384065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01A7EACC-34B7-480A-AC8D-5D10CB16B262}"/>
              </a:ext>
            </a:extLst>
          </p:cNvPr>
          <p:cNvSpPr/>
          <p:nvPr/>
        </p:nvSpPr>
        <p:spPr>
          <a:xfrm>
            <a:off x="5916000" y="1622122"/>
            <a:ext cx="360000" cy="360000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97" name="그림 96" descr="공룡, 파충류, 동물이(가) 표시된 사진&#10;&#10;자동 생성된 설명">
            <a:extLst>
              <a:ext uri="{FF2B5EF4-FFF2-40B4-BE49-F238E27FC236}">
                <a16:creationId xmlns:a16="http://schemas.microsoft.com/office/drawing/2014/main" xmlns="" id="{F17126F4-E93B-4426-9867-1805F2ADF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94" y="1586405"/>
            <a:ext cx="1109519" cy="384065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0C4FC561-7FF3-42C9-A34B-5F5BB5756C7D}"/>
              </a:ext>
            </a:extLst>
          </p:cNvPr>
          <p:cNvSpPr/>
          <p:nvPr/>
        </p:nvSpPr>
        <p:spPr>
          <a:xfrm>
            <a:off x="2973259" y="1468062"/>
            <a:ext cx="1059367" cy="4503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</a:rPr>
              <a:t>강화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E6D5EDA8-EECF-4860-99A6-5DEF5DBBF88C}"/>
              </a:ext>
            </a:extLst>
          </p:cNvPr>
          <p:cNvSpPr/>
          <p:nvPr/>
        </p:nvSpPr>
        <p:spPr>
          <a:xfrm>
            <a:off x="3679452" y="2413935"/>
            <a:ext cx="360000" cy="360000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82" name="그림 81" descr="공룡, 파충류, 동물이(가) 표시된 사진&#10;&#10;자동 생성된 설명">
            <a:extLst>
              <a:ext uri="{FF2B5EF4-FFF2-40B4-BE49-F238E27FC236}">
                <a16:creationId xmlns:a16="http://schemas.microsoft.com/office/drawing/2014/main" xmlns="" id="{F24065D6-AC4C-4E67-BB06-0079E4340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3898" y="2049982"/>
            <a:ext cx="1109519" cy="384065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BC7D78C6-2BB3-4F62-B346-B4FC5B99053C}"/>
              </a:ext>
            </a:extLst>
          </p:cNvPr>
          <p:cNvSpPr/>
          <p:nvPr/>
        </p:nvSpPr>
        <p:spPr>
          <a:xfrm>
            <a:off x="1587679" y="5807898"/>
            <a:ext cx="504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대화 내용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xmlns="" id="{635C9B98-1B0C-4CE8-A577-E58A4427CF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24" r="81691" b="81062"/>
          <a:stretch/>
        </p:blipFill>
        <p:spPr>
          <a:xfrm>
            <a:off x="1612577" y="4397443"/>
            <a:ext cx="1345109" cy="1410455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xmlns="" id="{28BEF2D3-3D44-43C2-900E-A9B8F44F35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81" b="30020" l="2556" r="33000">
                        <a14:foregroundMark x1="21333" y1="25447" x2="21333" y2="25447"/>
                        <a14:foregroundMark x1="21111" y1="27435" x2="21111" y2="27435"/>
                        <a14:foregroundMark x1="21556" y1="22863" x2="21556" y2="22863"/>
                        <a14:foregroundMark x1="13444" y1="19881" x2="13444" y2="19881"/>
                        <a14:foregroundMark x1="13444" y1="16501" x2="13444" y2="16501"/>
                        <a14:foregroundMark x1="12889" y1="13519" x2="12889" y2="13519"/>
                        <a14:foregroundMark x1="12889" y1="13121" x2="12889" y2="13121"/>
                        <a14:foregroundMark x1="15333" y1="26640" x2="15333" y2="26640"/>
                        <a14:foregroundMark x1="12444" y1="26839" x2="12444" y2="26839"/>
                        <a14:foregroundMark x1="13778" y1="9145" x2="13778" y2="9145"/>
                        <a14:foregroundMark x1="13556" y1="5567" x2="13556" y2="5567"/>
                        <a14:foregroundMark x1="5333" y1="7555" x2="5333" y2="7555"/>
                        <a14:foregroundMark x1="2556" y1="4573" x2="2556" y2="4573"/>
                        <a14:foregroundMark x1="5667" y1="22068" x2="5667" y2="22068"/>
                        <a14:foregroundMark x1="3778" y1="24851" x2="3778" y2="24851"/>
                        <a14:foregroundMark x1="5556" y1="28032" x2="5556" y2="28032"/>
                        <a14:foregroundMark x1="3333" y1="28231" x2="3333" y2="28231"/>
                        <a14:foregroundMark x1="3667" y1="30020" x2="3667" y2="30020"/>
                        <a14:foregroundMark x1="13778" y1="5169" x2="13778" y2="5169"/>
                        <a14:foregroundMark x1="14667" y1="5964" x2="14667" y2="5964"/>
                        <a14:foregroundMark x1="22000" y1="7555" x2="22000" y2="7555"/>
                        <a14:foregroundMark x1="22556" y1="5964" x2="22556" y2="5964"/>
                        <a14:foregroundMark x1="21444" y1="5964" x2="21444" y2="5964"/>
                        <a14:foregroundMark x1="12667" y1="4970" x2="12667" y2="4970"/>
                        <a14:foregroundMark x1="22556" y1="4771" x2="22556" y2="4771"/>
                        <a14:foregroundMark x1="21667" y1="4374" x2="21667" y2="4374"/>
                        <a14:foregroundMark x1="21444" y1="14911" x2="21444" y2="14911"/>
                        <a14:foregroundMark x1="23111" y1="14314" x2="23111" y2="14314"/>
                        <a14:foregroundMark x1="22556" y1="17893" x2="22556" y2="17893"/>
                        <a14:foregroundMark x1="24333" y1="19284" x2="24333" y2="19284"/>
                        <a14:foregroundMark x1="23778" y1="22068" x2="23778" y2="22068"/>
                        <a14:foregroundMark x1="24444" y1="25447" x2="24444" y2="25447"/>
                        <a14:foregroundMark x1="31111" y1="14712" x2="31111" y2="14712"/>
                        <a14:foregroundMark x1="31111" y1="9145" x2="31111" y2="9145"/>
                        <a14:foregroundMark x1="31111" y1="5765" x2="31111" y2="5765"/>
                        <a14:foregroundMark x1="31778" y1="5765" x2="31778" y2="5765"/>
                        <a14:foregroundMark x1="30222" y1="9543" x2="30222" y2="9543"/>
                        <a14:foregroundMark x1="23222" y1="5964" x2="23222" y2="5964"/>
                        <a14:foregroundMark x1="21333" y1="29225" x2="21333" y2="29225"/>
                        <a14:foregroundMark x1="24667" y1="27833" x2="24667" y2="27833"/>
                        <a14:foregroundMark x1="25000" y1="26839" x2="25000" y2="26839"/>
                        <a14:foregroundMark x1="30444" y1="26044" x2="30444" y2="26044"/>
                        <a14:foregroundMark x1="30889" y1="23857" x2="30889" y2="23857"/>
                        <a14:foregroundMark x1="5444" y1="27237" x2="5444" y2="27237"/>
                        <a14:foregroundMark x1="3000" y1="15308" x2="3000" y2="15308"/>
                        <a14:foregroundMark x1="32556" y1="26441" x2="32556" y2="26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1661" b="81727"/>
          <a:stretch/>
        </p:blipFill>
        <p:spPr>
          <a:xfrm>
            <a:off x="5099047" y="4508228"/>
            <a:ext cx="1179161" cy="1299670"/>
          </a:xfrm>
          <a:prstGeom prst="rect">
            <a:avLst/>
          </a:prstGeom>
        </p:spPr>
      </p:pic>
      <p:sp>
        <p:nvSpPr>
          <p:cNvPr id="102" name="내용 개체 틀 1">
            <a:extLst>
              <a:ext uri="{FF2B5EF4-FFF2-40B4-BE49-F238E27FC236}">
                <a16:creationId xmlns:a16="http://schemas.microsoft.com/office/drawing/2014/main" xmlns="" id="{9F34CCB4-1F94-42BB-9369-5DCF8282992B}"/>
              </a:ext>
            </a:extLst>
          </p:cNvPr>
          <p:cNvSpPr txBox="1">
            <a:spLocks/>
          </p:cNvSpPr>
          <p:nvPr/>
        </p:nvSpPr>
        <p:spPr>
          <a:xfrm>
            <a:off x="6826158" y="4007898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400" dirty="0">
                <a:latin typeface="+mn-ea"/>
              </a:rPr>
              <a:t>스킬 강화에 대한 튜토리얼이 종료되면 수고 했다는 말을 전하고 그 이후 새로운 적이 나타났다고 말을 전달한다</a:t>
            </a:r>
            <a:r>
              <a:rPr kumimoji="1" lang="en-US" altLang="ko-KR" sz="1400" dirty="0" smtClean="0">
                <a:latin typeface="+mn-ea"/>
              </a:rPr>
              <a:t>.</a:t>
            </a:r>
          </a:p>
          <a:p>
            <a:pPr marL="0" indent="0" fontAlgn="base" latinLnBrk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ko-KR" altLang="en-US" sz="1400" dirty="0" smtClean="0">
                <a:latin typeface="+mn-ea"/>
              </a:rPr>
              <a:t>동료 </a:t>
            </a:r>
            <a:r>
              <a:rPr kumimoji="1" lang="en-US" altLang="ko-KR" sz="1400" dirty="0" smtClean="0">
                <a:latin typeface="+mn-ea"/>
              </a:rPr>
              <a:t>: “</a:t>
            </a:r>
            <a:r>
              <a:rPr kumimoji="1" lang="ko-KR" altLang="en-US" sz="1400" dirty="0" smtClean="0">
                <a:latin typeface="+mn-ea"/>
              </a:rPr>
              <a:t>수고했어</a:t>
            </a:r>
            <a:r>
              <a:rPr kumimoji="1" lang="en-US" altLang="ko-KR" sz="1400" dirty="0" smtClean="0">
                <a:latin typeface="+mn-ea"/>
              </a:rPr>
              <a:t>. </a:t>
            </a:r>
            <a:r>
              <a:rPr kumimoji="1" lang="ko-KR" altLang="en-US" sz="1400" dirty="0" smtClean="0">
                <a:latin typeface="+mn-ea"/>
              </a:rPr>
              <a:t>새로운 적이 </a:t>
            </a:r>
            <a:r>
              <a:rPr kumimoji="1" lang="ko-KR" altLang="en-US" sz="1400" dirty="0" err="1" smtClean="0">
                <a:latin typeface="+mn-ea"/>
              </a:rPr>
              <a:t>나타났데</a:t>
            </a:r>
            <a:r>
              <a:rPr kumimoji="1" lang="ko-KR" altLang="en-US" sz="1400" dirty="0" smtClean="0">
                <a:latin typeface="+mn-ea"/>
              </a:rPr>
              <a:t> 토벌하러 가자</a:t>
            </a:r>
            <a:r>
              <a:rPr kumimoji="1" lang="en-US" altLang="ko-KR" sz="1400" dirty="0" smtClean="0">
                <a:latin typeface="+mn-ea"/>
              </a:rPr>
              <a:t>”</a:t>
            </a:r>
            <a:endParaRPr kumimoji="1" lang="ko-KR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493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선택 튜토리얼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6826158" y="1090586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400" dirty="0">
                <a:latin typeface="+mn-ea"/>
              </a:rPr>
              <a:t>대화가 끝나면 로비 화면이 나타나고 전장 버튼을 선택하라는 텍스트 팝업창과 손가락 버튼이 나온다</a:t>
            </a:r>
            <a:r>
              <a:rPr kumimoji="1" lang="en-US" altLang="ko-KR" sz="1400" dirty="0">
                <a:latin typeface="+mn-ea"/>
              </a:rPr>
              <a:t>.</a:t>
            </a:r>
            <a:r>
              <a:rPr kumimoji="1" lang="ko-KR" altLang="en-US" sz="1400" dirty="0">
                <a:latin typeface="+mn-ea"/>
              </a:rPr>
              <a:t> </a:t>
            </a:r>
            <a:endParaRPr kumimoji="1" lang="ko-KR" altLang="ko-KR" sz="1400" dirty="0">
              <a:latin typeface="+mn-ea"/>
            </a:endParaRPr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6826158" y="4007898"/>
            <a:ext cx="504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400" dirty="0">
                <a:latin typeface="+mn-ea"/>
              </a:rPr>
              <a:t>전장 버튼을 누르면 스테이지가 선택 화면이 나오고 그 화면에 손가락 </a:t>
            </a:r>
            <a:r>
              <a:rPr kumimoji="1" lang="en-US" altLang="ko-KR" sz="1400" dirty="0">
                <a:latin typeface="+mn-ea"/>
              </a:rPr>
              <a:t>1</a:t>
            </a:r>
            <a:r>
              <a:rPr kumimoji="1" lang="ko-KR" altLang="en-US" sz="1400" dirty="0">
                <a:latin typeface="+mn-ea"/>
              </a:rPr>
              <a:t>이 나오며 선택하게 되면 스테이지의 상세 정보창과 손가락 </a:t>
            </a:r>
            <a:r>
              <a:rPr kumimoji="1" lang="en-US" altLang="ko-KR" sz="1400" dirty="0">
                <a:latin typeface="+mn-ea"/>
              </a:rPr>
              <a:t>2</a:t>
            </a:r>
            <a:r>
              <a:rPr kumimoji="1" lang="ko-KR" altLang="en-US" sz="1400" dirty="0">
                <a:latin typeface="+mn-ea"/>
              </a:rPr>
              <a:t>가 표기 되고</a:t>
            </a:r>
            <a:r>
              <a:rPr kumimoji="1" lang="en-US" altLang="ko-KR" sz="1400" dirty="0">
                <a:latin typeface="+mn-ea"/>
              </a:rPr>
              <a:t>, </a:t>
            </a:r>
            <a:r>
              <a:rPr kumimoji="1" lang="ko-KR" altLang="en-US" sz="1400" dirty="0">
                <a:latin typeface="+mn-ea"/>
              </a:rPr>
              <a:t>진입을 선택하도록 한다</a:t>
            </a:r>
            <a:r>
              <a:rPr kumimoji="1" lang="en-US" altLang="ko-KR" sz="1400" dirty="0">
                <a:latin typeface="+mn-ea"/>
              </a:rPr>
              <a:t>.</a:t>
            </a:r>
            <a:endParaRPr kumimoji="1" lang="ko-KR" altLang="ko-KR" sz="1400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87679" y="4007156"/>
            <a:ext cx="5040000" cy="2532700"/>
            <a:chOff x="2063707" y="1019922"/>
            <a:chExt cx="3726504" cy="2140163"/>
          </a:xfrm>
        </p:grpSpPr>
        <p:sp>
          <p:nvSpPr>
            <p:cNvPr id="8" name="직사각형 7"/>
            <p:cNvSpPr/>
            <p:nvPr/>
          </p:nvSpPr>
          <p:spPr>
            <a:xfrm>
              <a:off x="2063707" y="1030654"/>
              <a:ext cx="3726504" cy="2129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타원 8"/>
            <p:cNvSpPr/>
            <p:nvPr/>
          </p:nvSpPr>
          <p:spPr>
            <a:xfrm>
              <a:off x="2240992" y="1474717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1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858247" y="2333090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2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554653" y="1605534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3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145288" y="2333090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4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814364" y="1724535"/>
              <a:ext cx="360232" cy="3662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ysClr val="windowText" lastClr="000000"/>
                  </a:solidFill>
                </a:rPr>
                <a:t>5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498015" y="1841003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631215" y="2025413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29592" y="2172458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8479" y="2267682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335097" y="2100115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3502400" y="1971819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850558" y="1958971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979009" y="2109478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4080960" y="2237770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505520" y="2303178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634174" y="2190936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762828" y="2077265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178432" y="2057574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5306882" y="2208081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408834" y="2336372"/>
              <a:ext cx="128654" cy="1308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184751" y="1432250"/>
              <a:ext cx="1550980" cy="1447958"/>
              <a:chOff x="4184751" y="3270345"/>
              <a:chExt cx="1550980" cy="1447958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4184751" y="3270345"/>
                <a:ext cx="1550980" cy="1447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xmlns="" id="{AD48490F-27AE-47F0-B342-7E04E58B11B5}"/>
                  </a:ext>
                </a:extLst>
              </p:cNvPr>
              <p:cNvSpPr/>
              <p:nvPr/>
            </p:nvSpPr>
            <p:spPr>
              <a:xfrm>
                <a:off x="4364000" y="3604744"/>
                <a:ext cx="334501" cy="340122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endParaRPr lang="ko-KR" altLang="en-US" sz="1100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AD48490F-27AE-47F0-B342-7E04E58B11B5}"/>
                  </a:ext>
                </a:extLst>
              </p:cNvPr>
              <p:cNvSpPr/>
              <p:nvPr/>
            </p:nvSpPr>
            <p:spPr>
              <a:xfrm>
                <a:off x="4797927" y="3604744"/>
                <a:ext cx="334501" cy="340122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endParaRPr lang="ko-KR" altLang="en-US" sz="1100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AD48490F-27AE-47F0-B342-7E04E58B11B5}"/>
                  </a:ext>
                </a:extLst>
              </p:cNvPr>
              <p:cNvSpPr/>
              <p:nvPr/>
            </p:nvSpPr>
            <p:spPr>
              <a:xfrm>
                <a:off x="5231853" y="3604744"/>
                <a:ext cx="334501" cy="340122"/>
              </a:xfrm>
              <a:prstGeom prst="rect">
                <a:avLst/>
              </a:prstGeom>
              <a:solidFill>
                <a:srgbClr val="770D1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S</a:t>
                </a:r>
                <a:endParaRPr lang="ko-KR" altLang="en-US" sz="11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316116" y="4070700"/>
                <a:ext cx="1321728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Best </a:t>
                </a:r>
                <a:r>
                  <a:rPr lang="ko-KR" altLang="en-US" sz="1100" dirty="0" err="1"/>
                  <a:t>클리어시간</a:t>
                </a:r>
                <a:endParaRPr lang="ko-KR" altLang="en-US" sz="1100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698501" y="4405925"/>
                <a:ext cx="608382" cy="2598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/>
                  <a:t>진입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364000" y="3306398"/>
                <a:ext cx="656023" cy="21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특수 능력</a:t>
                </a: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4074836" y="1019922"/>
              <a:ext cx="751132" cy="218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ysClr val="windowText" lastClr="000000"/>
                  </a:solidFill>
                </a:rPr>
                <a:t>재화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14366" y="1019922"/>
              <a:ext cx="751132" cy="218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ysClr val="windowText" lastClr="000000"/>
                  </a:solidFill>
                </a:rPr>
                <a:t>행동력</a:t>
              </a:r>
              <a:endParaRPr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121723" y="1019922"/>
              <a:ext cx="668488" cy="218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ysClr val="windowText" lastClr="000000"/>
                  </a:solidFill>
                </a:rPr>
                <a:t>옵션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63707" y="2880208"/>
              <a:ext cx="567508" cy="269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ysClr val="windowText" lastClr="000000"/>
                  </a:solidFill>
                </a:rPr>
                <a:t>쉬움</a:t>
              </a: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7E4D858A-3685-4B90-9955-4007268F7FB0}"/>
              </a:ext>
            </a:extLst>
          </p:cNvPr>
          <p:cNvSpPr/>
          <p:nvPr/>
        </p:nvSpPr>
        <p:spPr>
          <a:xfrm>
            <a:off x="2262565" y="5396089"/>
            <a:ext cx="360000" cy="360000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pic>
        <p:nvPicPr>
          <p:cNvPr id="84" name="그림 83" descr="공룡, 파충류, 동물이(가) 표시된 사진&#10;&#10;자동 생성된 설명">
            <a:extLst>
              <a:ext uri="{FF2B5EF4-FFF2-40B4-BE49-F238E27FC236}">
                <a16:creationId xmlns:a16="http://schemas.microsoft.com/office/drawing/2014/main" xmlns="" id="{A2FDB195-F4DF-4D58-8876-815BD7067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7011" y="5032136"/>
            <a:ext cx="1109519" cy="384065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0D5F2C5-C8B9-43F5-A96A-BDBA7B2CF4AF}"/>
              </a:ext>
            </a:extLst>
          </p:cNvPr>
          <p:cNvSpPr/>
          <p:nvPr/>
        </p:nvSpPr>
        <p:spPr>
          <a:xfrm>
            <a:off x="6300574" y="5830620"/>
            <a:ext cx="360000" cy="360000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87" name="그림 86" descr="공룡, 파충류, 동물이(가) 표시된 사진&#10;&#10;자동 생성된 설명">
            <a:extLst>
              <a:ext uri="{FF2B5EF4-FFF2-40B4-BE49-F238E27FC236}">
                <a16:creationId xmlns:a16="http://schemas.microsoft.com/office/drawing/2014/main" xmlns="" id="{4CD1BAA7-8135-43CE-855E-700069A41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98" y="5855867"/>
            <a:ext cx="822822" cy="284824"/>
          </a:xfrm>
          <a:prstGeom prst="rect">
            <a:avLst/>
          </a:prstGeom>
        </p:spPr>
      </p:pic>
      <p:pic>
        <p:nvPicPr>
          <p:cNvPr id="88" name="그림 87" descr="테이블, 앉아있는, 수영, 케이크이(가) 표시된 사진&#10;&#10;자동 생성된 설명">
            <a:extLst>
              <a:ext uri="{FF2B5EF4-FFF2-40B4-BE49-F238E27FC236}">
                <a16:creationId xmlns:a16="http://schemas.microsoft.com/office/drawing/2014/main" xmlns="" id="{8A49E97B-2D3B-4AA0-B4ED-0BB7F8737E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7056" r="3023"/>
          <a:stretch/>
        </p:blipFill>
        <p:spPr>
          <a:xfrm>
            <a:off x="1621021" y="1085209"/>
            <a:ext cx="5040000" cy="2525377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F4CC51E8-CD6F-43FA-8FB5-77AA22DE0971}"/>
              </a:ext>
            </a:extLst>
          </p:cNvPr>
          <p:cNvGrpSpPr/>
          <p:nvPr/>
        </p:nvGrpSpPr>
        <p:grpSpPr>
          <a:xfrm>
            <a:off x="1604350" y="1074513"/>
            <a:ext cx="5040000" cy="2520000"/>
            <a:chOff x="1604350" y="1074513"/>
            <a:chExt cx="5040000" cy="2520000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xmlns="" id="{3E847768-DCC3-4A35-AEE1-EDBDC19C9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181" b="30020" l="2556" r="33000">
                          <a14:foregroundMark x1="21333" y1="25447" x2="21333" y2="25447"/>
                          <a14:foregroundMark x1="21111" y1="27435" x2="21111" y2="27435"/>
                          <a14:foregroundMark x1="21556" y1="22863" x2="21556" y2="22863"/>
                          <a14:foregroundMark x1="13444" y1="19881" x2="13444" y2="19881"/>
                          <a14:foregroundMark x1="13444" y1="16501" x2="13444" y2="16501"/>
                          <a14:foregroundMark x1="12889" y1="13519" x2="12889" y2="13519"/>
                          <a14:foregroundMark x1="12889" y1="13121" x2="12889" y2="13121"/>
                          <a14:foregroundMark x1="15333" y1="26640" x2="15333" y2="26640"/>
                          <a14:foregroundMark x1="12444" y1="26839" x2="12444" y2="26839"/>
                          <a14:foregroundMark x1="13778" y1="9145" x2="13778" y2="9145"/>
                          <a14:foregroundMark x1="13556" y1="5567" x2="13556" y2="5567"/>
                          <a14:foregroundMark x1="5333" y1="7555" x2="5333" y2="7555"/>
                          <a14:foregroundMark x1="2556" y1="4573" x2="2556" y2="4573"/>
                          <a14:foregroundMark x1="5667" y1="22068" x2="5667" y2="22068"/>
                          <a14:foregroundMark x1="3778" y1="24851" x2="3778" y2="24851"/>
                          <a14:foregroundMark x1="5556" y1="28032" x2="5556" y2="28032"/>
                          <a14:foregroundMark x1="3333" y1="28231" x2="3333" y2="28231"/>
                          <a14:foregroundMark x1="3667" y1="30020" x2="3667" y2="30020"/>
                          <a14:foregroundMark x1="13778" y1="5169" x2="13778" y2="5169"/>
                          <a14:foregroundMark x1="14667" y1="5964" x2="14667" y2="5964"/>
                          <a14:foregroundMark x1="22000" y1="7555" x2="22000" y2="7555"/>
                          <a14:foregroundMark x1="22556" y1="5964" x2="22556" y2="5964"/>
                          <a14:foregroundMark x1="21444" y1="5964" x2="21444" y2="5964"/>
                          <a14:foregroundMark x1="12667" y1="4970" x2="12667" y2="4970"/>
                          <a14:foregroundMark x1="22556" y1="4771" x2="22556" y2="4771"/>
                          <a14:foregroundMark x1="21667" y1="4374" x2="21667" y2="4374"/>
                          <a14:foregroundMark x1="21444" y1="14911" x2="21444" y2="14911"/>
                          <a14:foregroundMark x1="23111" y1="14314" x2="23111" y2="14314"/>
                          <a14:foregroundMark x1="22556" y1="17893" x2="22556" y2="17893"/>
                          <a14:foregroundMark x1="24333" y1="19284" x2="24333" y2="19284"/>
                          <a14:foregroundMark x1="23778" y1="22068" x2="23778" y2="22068"/>
                          <a14:foregroundMark x1="24444" y1="25447" x2="24444" y2="25447"/>
                          <a14:foregroundMark x1="31111" y1="14712" x2="31111" y2="14712"/>
                          <a14:foregroundMark x1="31111" y1="9145" x2="31111" y2="9145"/>
                          <a14:foregroundMark x1="31111" y1="5765" x2="31111" y2="5765"/>
                          <a14:foregroundMark x1="31778" y1="5765" x2="31778" y2="5765"/>
                          <a14:foregroundMark x1="30222" y1="9543" x2="30222" y2="9543"/>
                          <a14:foregroundMark x1="23222" y1="5964" x2="23222" y2="5964"/>
                          <a14:foregroundMark x1="21333" y1="29225" x2="21333" y2="29225"/>
                          <a14:foregroundMark x1="24667" y1="27833" x2="24667" y2="27833"/>
                          <a14:foregroundMark x1="25000" y1="26839" x2="25000" y2="26839"/>
                          <a14:foregroundMark x1="30444" y1="26044" x2="30444" y2="26044"/>
                          <a14:foregroundMark x1="30889" y1="23857" x2="30889" y2="23857"/>
                          <a14:foregroundMark x1="5444" y1="27237" x2="5444" y2="27237"/>
                          <a14:foregroundMark x1="3000" y1="15308" x2="3000" y2="15308"/>
                          <a14:foregroundMark x1="32556" y1="26441" x2="32556" y2="26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332" b="66962"/>
            <a:stretch/>
          </p:blipFill>
          <p:spPr>
            <a:xfrm>
              <a:off x="2419584" y="1465186"/>
              <a:ext cx="3601042" cy="1631961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xmlns="" id="{6FFB91AB-237C-4930-9CE0-699364FCB671}"/>
                </a:ext>
              </a:extLst>
            </p:cNvPr>
            <p:cNvGrpSpPr/>
            <p:nvPr/>
          </p:nvGrpSpPr>
          <p:grpSpPr>
            <a:xfrm>
              <a:off x="1604350" y="1074513"/>
              <a:ext cx="5040000" cy="2520000"/>
              <a:chOff x="2029707" y="1060238"/>
              <a:chExt cx="5007751" cy="2532851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xmlns="" id="{B847E160-CD07-4C26-AD23-D35CF1619C1C}"/>
                  </a:ext>
                </a:extLst>
              </p:cNvPr>
              <p:cNvSpPr/>
              <p:nvPr/>
            </p:nvSpPr>
            <p:spPr>
              <a:xfrm>
                <a:off x="2029707" y="1060238"/>
                <a:ext cx="5007751" cy="2532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xmlns="" id="{5FA961C7-7FA9-4AA5-A928-52505AE7E61F}"/>
                  </a:ext>
                </a:extLst>
              </p:cNvPr>
              <p:cNvSpPr/>
              <p:nvPr/>
            </p:nvSpPr>
            <p:spPr>
              <a:xfrm>
                <a:off x="6417725" y="3093187"/>
                <a:ext cx="619732" cy="497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전장</a:t>
                </a: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xmlns="" id="{C3FEDED6-214C-4561-B327-6D2E45519E5E}"/>
                  </a:ext>
                </a:extLst>
              </p:cNvPr>
              <p:cNvSpPr/>
              <p:nvPr/>
            </p:nvSpPr>
            <p:spPr>
              <a:xfrm>
                <a:off x="2029707" y="3093187"/>
                <a:ext cx="619732" cy="497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스킬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xmlns="" id="{FA4BEAF5-9909-4C54-96EE-C9F6D94F5C0A}"/>
                  </a:ext>
                </a:extLst>
              </p:cNvPr>
              <p:cNvSpPr/>
              <p:nvPr/>
            </p:nvSpPr>
            <p:spPr>
              <a:xfrm>
                <a:off x="2649439" y="3093187"/>
                <a:ext cx="619732" cy="497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파티</a:t>
                </a: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xmlns="" id="{015B754F-4E1A-493A-BF25-4C77F01B45F9}"/>
                  </a:ext>
                </a:extLst>
              </p:cNvPr>
              <p:cNvSpPr/>
              <p:nvPr/>
            </p:nvSpPr>
            <p:spPr>
              <a:xfrm>
                <a:off x="4787822" y="1062167"/>
                <a:ext cx="1002075" cy="262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재화</a:t>
                </a: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xmlns="" id="{252A2CD0-61BF-4B02-A7AF-F78FEF4BE357}"/>
                  </a:ext>
                </a:extLst>
              </p:cNvPr>
              <p:cNvSpPr/>
              <p:nvPr/>
            </p:nvSpPr>
            <p:spPr>
              <a:xfrm>
                <a:off x="2956198" y="1062167"/>
                <a:ext cx="1002075" cy="262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 dirty="0" err="1">
                    <a:solidFill>
                      <a:sysClr val="windowText" lastClr="000000"/>
                    </a:solidFill>
                  </a:rPr>
                  <a:t>행동력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xmlns="" id="{03EAD97B-769D-46C0-BBD0-3C399047CBFC}"/>
                  </a:ext>
                </a:extLst>
              </p:cNvPr>
              <p:cNvSpPr/>
              <p:nvPr/>
            </p:nvSpPr>
            <p:spPr>
              <a:xfrm>
                <a:off x="6145637" y="1062167"/>
                <a:ext cx="891821" cy="262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400">
                    <a:solidFill>
                      <a:sysClr val="windowText" lastClr="000000"/>
                    </a:solidFill>
                  </a:rPr>
                  <a:t>옵션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06945891-D00F-46A1-85B2-19F673E517D6}"/>
              </a:ext>
            </a:extLst>
          </p:cNvPr>
          <p:cNvSpPr/>
          <p:nvPr/>
        </p:nvSpPr>
        <p:spPr>
          <a:xfrm>
            <a:off x="3191005" y="3037979"/>
            <a:ext cx="2113167" cy="546226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전장 버튼을 누르세요</a:t>
            </a:r>
          </a:p>
        </p:txBody>
      </p:sp>
      <p:pic>
        <p:nvPicPr>
          <p:cNvPr id="110" name="그림 109" descr="공룡, 파충류, 동물이(가) 표시된 사진&#10;&#10;자동 생성된 설명">
            <a:extLst>
              <a:ext uri="{FF2B5EF4-FFF2-40B4-BE49-F238E27FC236}">
                <a16:creationId xmlns:a16="http://schemas.microsoft.com/office/drawing/2014/main" xmlns="" id="{A6F68B5B-CCE2-426F-AC98-5BE5146CC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31260" y="3081074"/>
            <a:ext cx="1109519" cy="3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52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AF0B10-18EC-4145-B6AF-5CEED858E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5400" b="1" dirty="0"/>
              <a:t>감사합니다</a:t>
            </a:r>
            <a:r>
              <a:rPr lang="en-US" altLang="ko-KR" sz="5400" b="1" dirty="0"/>
              <a:t>.</a:t>
            </a:r>
            <a:endParaRPr lang="ko-KR" altLang="en-US" sz="54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71E13774-260A-4D2F-897C-8462C4A99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3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25354"/>
              </p:ext>
            </p:extLst>
          </p:nvPr>
        </p:nvGraphicFramePr>
        <p:xfrm>
          <a:off x="6555203" y="1051526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파티용병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MORPG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시너지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 조합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레이드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sp>
        <p:nvSpPr>
          <p:cNvPr id="13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555203" y="2007132"/>
            <a:ext cx="5197378" cy="158515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1B2040"/>
                </a:solidFill>
              </a:rPr>
              <a:t>4</a:t>
            </a:r>
            <a:r>
              <a:rPr lang="ko-KR" altLang="en-US" sz="1200" dirty="0">
                <a:solidFill>
                  <a:srgbClr val="1B2040"/>
                </a:solidFill>
              </a:rPr>
              <a:t>개 캐릭터의 스킬을 구성하여 단일 개체의 몬스터와 전투를 주 콘텐츠를 하고 스킬 조합 시스템을 통해 유저가 스킬을 수집하는 이유를 설정한다</a:t>
            </a:r>
            <a:r>
              <a:rPr lang="en-US" altLang="ko-KR" sz="1200" dirty="0">
                <a:solidFill>
                  <a:srgbClr val="1B2040"/>
                </a:solidFill>
              </a:rPr>
              <a:t>. </a:t>
            </a:r>
          </a:p>
          <a:p>
            <a:r>
              <a:rPr lang="ko-KR" altLang="en-US" sz="1200" dirty="0">
                <a:solidFill>
                  <a:srgbClr val="1B2040"/>
                </a:solidFill>
              </a:rPr>
              <a:t>속성 시스템을 넣어 캐릭터와 몬스터에 속성값을 넣음으로 여러 캐릭터의 수집의 이유를 넣겠다</a:t>
            </a:r>
            <a:r>
              <a:rPr lang="en-US" altLang="ko-KR" sz="1200" dirty="0">
                <a:solidFill>
                  <a:srgbClr val="1B2040"/>
                </a:solidFill>
              </a:rPr>
              <a:t>. </a:t>
            </a:r>
            <a:endParaRPr lang="ko-KR" altLang="en-US" sz="1200" dirty="0">
              <a:solidFill>
                <a:srgbClr val="1B204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2093983" y="1088209"/>
            <a:ext cx="4405234" cy="2444984"/>
            <a:chOff x="2149969" y="1060216"/>
            <a:chExt cx="4012852" cy="2227205"/>
          </a:xfrm>
        </p:grpSpPr>
        <p:sp>
          <p:nvSpPr>
            <p:cNvPr id="14" name="내용 개체 틀 4">
              <a:extLst>
                <a:ext uri="{FF2B5EF4-FFF2-40B4-BE49-F238E27FC236}">
                  <a16:creationId xmlns:a16="http://schemas.microsoft.com/office/drawing/2014/main" xmlns="" id="{7C01C6D5-1C89-4CCB-ACBF-8C5437E2F2C0}"/>
                </a:ext>
              </a:extLst>
            </p:cNvPr>
            <p:cNvSpPr txBox="1">
              <a:spLocks/>
            </p:cNvSpPr>
            <p:nvPr/>
          </p:nvSpPr>
          <p:spPr>
            <a:xfrm>
              <a:off x="2149969" y="3057364"/>
              <a:ext cx="3982372" cy="22645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endParaRPr lang="en-US" altLang="ko-KR" sz="1200" dirty="0"/>
            </a:p>
          </p:txBody>
        </p:sp>
        <p:sp>
          <p:nvSpPr>
            <p:cNvPr id="16" name="내용 개체 틀 4">
              <a:extLst>
                <a:ext uri="{FF2B5EF4-FFF2-40B4-BE49-F238E27FC236}">
                  <a16:creationId xmlns:a16="http://schemas.microsoft.com/office/drawing/2014/main" xmlns="" id="{A4029A65-D135-4015-BE7F-1A0F6C711B54}"/>
                </a:ext>
              </a:extLst>
            </p:cNvPr>
            <p:cNvSpPr txBox="1">
              <a:spLocks/>
            </p:cNvSpPr>
            <p:nvPr/>
          </p:nvSpPr>
          <p:spPr>
            <a:xfrm>
              <a:off x="2180449" y="3047205"/>
              <a:ext cx="3982372" cy="207330"/>
            </a:xfrm>
            <a:prstGeom prst="rect">
              <a:avLst/>
            </a:prstGeom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1200" dirty="0">
                  <a:solidFill>
                    <a:schemeClr val="bg1"/>
                  </a:solidFill>
                </a:rPr>
                <a:t>닥</a:t>
              </a:r>
              <a:r>
                <a:rPr lang="en-US" altLang="ko-KR" sz="1200" dirty="0">
                  <a:solidFill>
                    <a:schemeClr val="bg1"/>
                  </a:solidFill>
                </a:rPr>
                <a:t>.</a:t>
              </a:r>
              <a:r>
                <a:rPr lang="ko-KR" altLang="en-US" sz="1200" dirty="0">
                  <a:solidFill>
                    <a:schemeClr val="bg1"/>
                  </a:solidFill>
                </a:rPr>
                <a:t>돌 용사 예시 이미지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2157589" y="1060216"/>
              <a:ext cx="3992131" cy="2227205"/>
              <a:chOff x="2159184" y="719544"/>
              <a:chExt cx="5221128" cy="2930044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alphaModFix am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1346" y="719544"/>
                <a:ext cx="5208966" cy="2930043"/>
              </a:xfrm>
              <a:prstGeom prst="rect">
                <a:avLst/>
              </a:prstGeom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2159184" y="719544"/>
                <a:ext cx="5213744" cy="29300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2231192" y="2560872"/>
                <a:ext cx="972108" cy="972108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491604" y="2821284"/>
                <a:ext cx="451284" cy="451284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7061906" y="763672"/>
                <a:ext cx="225642" cy="225642"/>
                <a:chOff x="7142864" y="730466"/>
                <a:chExt cx="225642" cy="225642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7142864" y="730466"/>
                  <a:ext cx="225642" cy="225642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7210161" y="769532"/>
                  <a:ext cx="36000" cy="144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7271213" y="769532"/>
                  <a:ext cx="36000" cy="144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6359407" y="2680887"/>
                <a:ext cx="866848" cy="871371"/>
                <a:chOff x="6344387" y="2339993"/>
                <a:chExt cx="866848" cy="871371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xmlns="" id="{4B80EFB9-73B2-4831-83F0-8E0553FB57B6}"/>
                    </a:ext>
                  </a:extLst>
                </p:cNvPr>
                <p:cNvSpPr/>
                <p:nvPr/>
              </p:nvSpPr>
              <p:spPr>
                <a:xfrm>
                  <a:off x="6344387" y="2845402"/>
                  <a:ext cx="259327" cy="25932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xmlns="" id="{71843116-06CF-46DB-B504-1DFB1040FECA}"/>
                    </a:ext>
                  </a:extLst>
                </p:cNvPr>
                <p:cNvSpPr/>
                <p:nvPr/>
              </p:nvSpPr>
              <p:spPr>
                <a:xfrm>
                  <a:off x="6419654" y="2434650"/>
                  <a:ext cx="259327" cy="25932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xmlns="" id="{D434FCFA-009C-46CA-A2BA-9A2B272ABBD6}"/>
                    </a:ext>
                  </a:extLst>
                </p:cNvPr>
                <p:cNvSpPr/>
                <p:nvPr/>
              </p:nvSpPr>
              <p:spPr>
                <a:xfrm>
                  <a:off x="6930908" y="2339993"/>
                  <a:ext cx="259327" cy="259327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xmlns="" id="{7CD7E63B-795E-46A9-9B4C-AF148CEF5385}"/>
                    </a:ext>
                  </a:extLst>
                </p:cNvPr>
                <p:cNvSpPr/>
                <p:nvPr/>
              </p:nvSpPr>
              <p:spPr>
                <a:xfrm>
                  <a:off x="6669522" y="2669651"/>
                  <a:ext cx="541713" cy="54171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dirty="0">
                      <a:solidFill>
                        <a:prstClr val="white"/>
                      </a:solidFill>
                    </a:rPr>
                    <a:t>일반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xmlns="" id="{4A655C58-4B39-4E80-8ED5-BDACB072C1EC}"/>
                  </a:ext>
                </a:extLst>
              </p:cNvPr>
              <p:cNvGrpSpPr/>
              <p:nvPr/>
            </p:nvGrpSpPr>
            <p:grpSpPr>
              <a:xfrm>
                <a:off x="2171346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xmlns="" id="{38E14AD7-DCDE-4557-A588-3799DA906A96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xmlns="" id="{760F241F-2788-4816-A932-96431D9AF3C7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xmlns="" id="{AB065159-AB3C-4FB1-B9A0-E9412ADB3233}"/>
                  </a:ext>
                </a:extLst>
              </p:cNvPr>
              <p:cNvGrpSpPr/>
              <p:nvPr/>
            </p:nvGrpSpPr>
            <p:grpSpPr>
              <a:xfrm>
                <a:off x="3384727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xmlns="" id="{F2497EB6-04EA-4DAE-AF8D-048A62BB4870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xmlns="" id="{780C4937-0262-4F53-BABE-B47EF4F382A8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xmlns="" id="{45454F7C-CA6D-499C-9864-CB9607543ABC}"/>
                  </a:ext>
                </a:extLst>
              </p:cNvPr>
              <p:cNvGrpSpPr/>
              <p:nvPr/>
            </p:nvGrpSpPr>
            <p:grpSpPr>
              <a:xfrm>
                <a:off x="4616626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F2052B99-5080-4538-A048-39698D9FE4A3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7B9E8AC1-B26F-4418-BFC7-D9BB01BDE171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xmlns="" id="{684461C0-EFD1-4413-B4EA-D8D4A58BEF74}"/>
                  </a:ext>
                </a:extLst>
              </p:cNvPr>
              <p:cNvGrpSpPr/>
              <p:nvPr/>
            </p:nvGrpSpPr>
            <p:grpSpPr>
              <a:xfrm>
                <a:off x="5814979" y="763672"/>
                <a:ext cx="1114057" cy="360000"/>
                <a:chOff x="1919866" y="763672"/>
                <a:chExt cx="1114057" cy="360000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xmlns="" id="{E1EB89EE-38C8-4B8A-AADD-1BC68474F0ED}"/>
                    </a:ext>
                  </a:extLst>
                </p:cNvPr>
                <p:cNvSpPr/>
                <p:nvPr/>
              </p:nvSpPr>
              <p:spPr>
                <a:xfrm>
                  <a:off x="2277839" y="850384"/>
                  <a:ext cx="756084" cy="186576"/>
                </a:xfrm>
                <a:prstGeom prst="rect">
                  <a:avLst/>
                </a:prstGeom>
                <a:solidFill>
                  <a:srgbClr val="FF0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025D1B63-2A15-457A-97B7-CEA748194639}"/>
                    </a:ext>
                  </a:extLst>
                </p:cNvPr>
                <p:cNvSpPr/>
                <p:nvPr/>
              </p:nvSpPr>
              <p:spPr>
                <a:xfrm>
                  <a:off x="1919866" y="763672"/>
                  <a:ext cx="360000" cy="360000"/>
                </a:xfrm>
                <a:prstGeom prst="rect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3" name="내용 개체 틀 4">
              <a:extLst>
                <a:ext uri="{FF2B5EF4-FFF2-40B4-BE49-F238E27FC236}">
                  <a16:creationId xmlns:a16="http://schemas.microsoft.com/office/drawing/2014/main" xmlns="" id="{A4029A65-D135-4015-BE7F-1A0F6C711B54}"/>
                </a:ext>
              </a:extLst>
            </p:cNvPr>
            <p:cNvSpPr txBox="1">
              <a:spLocks/>
            </p:cNvSpPr>
            <p:nvPr/>
          </p:nvSpPr>
          <p:spPr>
            <a:xfrm>
              <a:off x="2149969" y="3068868"/>
              <a:ext cx="3982372" cy="207330"/>
            </a:xfrm>
            <a:prstGeom prst="rect">
              <a:avLst/>
            </a:prstGeom>
            <a:solidFill>
              <a:srgbClr val="1B2040">
                <a:alpha val="80000"/>
              </a:srgb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sz="1200" dirty="0">
                  <a:solidFill>
                    <a:schemeClr val="bg1"/>
                  </a:solidFill>
                </a:rPr>
                <a:t>파티용병 예시 이미지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659825"/>
              </p:ext>
            </p:extLst>
          </p:nvPr>
        </p:nvGraphicFramePr>
        <p:xfrm>
          <a:off x="2104572" y="3724127"/>
          <a:ext cx="9678286" cy="2880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72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8659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구분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고려사항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적용 시 고려사항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모바일</a:t>
                      </a:r>
                      <a:endParaRPr lang="ko-KR" altLang="en-US" sz="1400" dirty="0"/>
                    </a:p>
                  </a:txBody>
                  <a:tcPr vert="eaVert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조작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작은 화면을 통해 입력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출력을 동시에 수행함으로 조작에 방해되는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표시를 지양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전투 중의 연출을 최대한으로 줄이고 비 전투시에 스토리를 진행 함으로 게임 진행에 방해 되는 않도록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화면크기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78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스토리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이해가 어려운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거부감이 드는 스토리를 사용시 유저의 선택을 받기 어려움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길고 장황한 스토리는 몰입을 방해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MORPG</a:t>
                      </a:r>
                      <a:r>
                        <a:rPr lang="ko-KR" altLang="en-US" sz="1400" dirty="0"/>
                        <a:t>에서 같은 적과 반복 전투해야 되는 이유에 대해 적절한 설명이 없다면 반복 전투에 대해 의구심이 생겨나고 이는 유저의 </a:t>
                      </a:r>
                      <a:r>
                        <a:rPr lang="ko-KR" altLang="en-US" sz="1400" dirty="0" err="1"/>
                        <a:t>몰입도를</a:t>
                      </a:r>
                      <a:r>
                        <a:rPr lang="ko-KR" altLang="en-US" sz="1400" dirty="0"/>
                        <a:t> 방해 하는 요소가 될 수 있다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6" name="제목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간략</a:t>
            </a:r>
            <a:r>
              <a:rPr lang="ko-KR" altLang="en-US" dirty="0"/>
              <a:t> 소개 </a:t>
            </a:r>
            <a:r>
              <a:rPr lang="en-US" altLang="ko-KR" dirty="0"/>
              <a:t>&amp; </a:t>
            </a:r>
            <a:r>
              <a:rPr lang="ko-KR" altLang="en-US" dirty="0"/>
              <a:t>고려사항</a:t>
            </a:r>
          </a:p>
        </p:txBody>
      </p:sp>
    </p:spTree>
    <p:extLst>
      <p:ext uri="{BB962C8B-B14F-4D97-AF65-F5344CB8AC3E}">
        <p14:creationId xmlns:p14="http://schemas.microsoft.com/office/powerpoint/2010/main" val="198135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187982"/>
              </p:ext>
            </p:extLst>
          </p:nvPr>
        </p:nvGraphicFramePr>
        <p:xfrm>
          <a:off x="6669503" y="1102326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블루스톤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수집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소재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판타지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클리커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수집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수집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346831"/>
              </p:ext>
            </p:extLst>
          </p:nvPr>
        </p:nvGraphicFramePr>
        <p:xfrm>
          <a:off x="6669503" y="3818374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레이븐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MORPG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소재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중세 판타지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레이드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PVP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 육성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sp>
        <p:nvSpPr>
          <p:cNvPr id="8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669503" y="2046764"/>
            <a:ext cx="5197378" cy="131567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160000"/>
              </a:lnSpc>
              <a:buNone/>
            </a:pPr>
            <a:r>
              <a:rPr lang="ko-KR" altLang="en-US" dirty="0" err="1"/>
              <a:t>클리커</a:t>
            </a:r>
            <a:r>
              <a:rPr lang="ko-KR" altLang="en-US" dirty="0"/>
              <a:t> 시스템을 이용한 전투와 헌터 섭외라는 형태의 캐릭터 수집이 주요 시스템이다</a:t>
            </a:r>
            <a:r>
              <a:rPr lang="en-US" altLang="ko-KR" dirty="0"/>
              <a:t>.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669503" y="4778570"/>
            <a:ext cx="5197378" cy="119544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160000"/>
              </a:lnSpc>
              <a:buNone/>
            </a:pPr>
            <a:r>
              <a:rPr lang="ko-KR" altLang="en-US" dirty="0"/>
              <a:t>전투를 통해 캐릭터를 육성하고</a:t>
            </a:r>
            <a:r>
              <a:rPr lang="en-US" altLang="ko-KR" dirty="0"/>
              <a:t> </a:t>
            </a:r>
            <a:r>
              <a:rPr lang="ko-KR" altLang="en-US" dirty="0"/>
              <a:t>육성한 캐릭터를 통해 </a:t>
            </a:r>
            <a:r>
              <a:rPr lang="en-US" altLang="ko-KR" dirty="0"/>
              <a:t>PVP, </a:t>
            </a:r>
            <a:r>
              <a:rPr lang="ko-KR" altLang="en-US" dirty="0"/>
              <a:t>레이드</a:t>
            </a:r>
            <a:r>
              <a:rPr lang="en-US" altLang="ko-KR" dirty="0"/>
              <a:t> </a:t>
            </a:r>
            <a:r>
              <a:rPr lang="ko-KR" altLang="en-US" dirty="0"/>
              <a:t>등 다양한 컨텐츠를 사용한다</a:t>
            </a:r>
            <a:r>
              <a:rPr lang="en-US" altLang="ko-KR" dirty="0"/>
              <a:t>.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같은 </a:t>
            </a:r>
            <a:r>
              <a:rPr lang="ko-KR" altLang="en-US" dirty="0" err="1"/>
              <a:t>플렛폼의</a:t>
            </a:r>
            <a:r>
              <a:rPr lang="ko-KR" altLang="en-US" dirty="0"/>
              <a:t> 게임</a:t>
            </a:r>
          </a:p>
        </p:txBody>
      </p:sp>
      <p:pic>
        <p:nvPicPr>
          <p:cNvPr id="5" name="그림 4" descr="전자기기, 실내이(가) 표시된 사진&#10;&#10;자동 생성된 설명">
            <a:extLst>
              <a:ext uri="{FF2B5EF4-FFF2-40B4-BE49-F238E27FC236}">
                <a16:creationId xmlns:a16="http://schemas.microsoft.com/office/drawing/2014/main" xmlns="" id="{931829C7-F6F2-4F47-9BE4-055F4A0F3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4" b="44825"/>
          <a:stretch/>
        </p:blipFill>
        <p:spPr>
          <a:xfrm>
            <a:off x="1604302" y="1073868"/>
            <a:ext cx="2160000" cy="2291633"/>
          </a:xfrm>
          <a:prstGeom prst="rect">
            <a:avLst/>
          </a:prstGeom>
        </p:spPr>
      </p:pic>
      <p:pic>
        <p:nvPicPr>
          <p:cNvPr id="11" name="그림 10" descr="전자기기, 실내이(가) 표시된 사진&#10;&#10;자동 생성된 설명">
            <a:extLst>
              <a:ext uri="{FF2B5EF4-FFF2-40B4-BE49-F238E27FC236}">
                <a16:creationId xmlns:a16="http://schemas.microsoft.com/office/drawing/2014/main" xmlns="" id="{6F5D6039-82A2-41AB-8851-683DE05709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9" b="5746"/>
          <a:stretch/>
        </p:blipFill>
        <p:spPr>
          <a:xfrm>
            <a:off x="3831018" y="1073868"/>
            <a:ext cx="2160000" cy="22758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70C9C65-B467-415A-AE15-4F72DCF20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30" y="3818374"/>
            <a:ext cx="4423744" cy="21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12185"/>
              </p:ext>
            </p:extLst>
          </p:nvPr>
        </p:nvGraphicFramePr>
        <p:xfrm>
          <a:off x="6682203" y="1076926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팬텀게이트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더 라스트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발키리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어드벤처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소재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북유럽 신화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어드벤처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턴제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어드벤처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4C8FF82B-51BD-464A-ADC3-6993677C3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96587"/>
              </p:ext>
            </p:extLst>
          </p:nvPr>
        </p:nvGraphicFramePr>
        <p:xfrm>
          <a:off x="6555203" y="3818374"/>
          <a:ext cx="5182137" cy="955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997">
                  <a:extLst>
                    <a:ext uri="{9D8B030D-6E8A-4147-A177-3AD203B41FA5}">
                      <a16:colId xmlns:a16="http://schemas.microsoft.com/office/drawing/2014/main" xmlns="" val="1679149626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xmlns="" val="3174994840"/>
                    </a:ext>
                  </a:extLst>
                </a:gridCol>
                <a:gridCol w="934301">
                  <a:extLst>
                    <a:ext uri="{9D8B030D-6E8A-4147-A177-3AD203B41FA5}">
                      <a16:colId xmlns:a16="http://schemas.microsoft.com/office/drawing/2014/main" xmlns="" val="1951166399"/>
                    </a:ext>
                  </a:extLst>
                </a:gridCol>
                <a:gridCol w="1416636">
                  <a:extLst>
                    <a:ext uri="{9D8B030D-6E8A-4147-A177-3AD203B41FA5}">
                      <a16:colId xmlns:a16="http://schemas.microsoft.com/office/drawing/2014/main" xmlns="" val="1534825439"/>
                    </a:ext>
                  </a:extLst>
                </a:gridCol>
              </a:tblGrid>
              <a:tr h="249276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모바일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판타지택틱스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R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20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2666830"/>
                  </a:ext>
                </a:extLst>
              </a:tr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SRPG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소재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중세 판타지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영웅 수집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전략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8123198"/>
                  </a:ext>
                </a:extLst>
              </a:tr>
            </a:tbl>
          </a:graphicData>
        </a:graphic>
      </p:graphicFrame>
      <p:sp>
        <p:nvSpPr>
          <p:cNvPr id="8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666437" y="2021364"/>
            <a:ext cx="5197378" cy="118397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160000"/>
              </a:lnSpc>
              <a:buNone/>
            </a:pPr>
            <a:r>
              <a:rPr lang="ko-KR" altLang="en-US" dirty="0"/>
              <a:t>어드벤처 장르의 특성인 모험을 </a:t>
            </a:r>
            <a:r>
              <a:rPr lang="ko-KR" altLang="en-US" dirty="0" err="1"/>
              <a:t>던전</a:t>
            </a:r>
            <a:r>
              <a:rPr lang="ko-KR" altLang="en-US" dirty="0"/>
              <a:t> 내부에 배치함으로 전투는 </a:t>
            </a:r>
            <a:r>
              <a:rPr lang="en-US" altLang="ko-KR" dirty="0"/>
              <a:t>SRPG </a:t>
            </a:r>
            <a:r>
              <a:rPr lang="ko-KR" altLang="en-US" dirty="0"/>
              <a:t>이동은 어드벤처의 형태로 구성 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xmlns="" id="{F8FD393E-29B3-4999-A924-81B2942A316D}"/>
              </a:ext>
            </a:extLst>
          </p:cNvPr>
          <p:cNvSpPr txBox="1">
            <a:spLocks/>
          </p:cNvSpPr>
          <p:nvPr/>
        </p:nvSpPr>
        <p:spPr>
          <a:xfrm>
            <a:off x="6539437" y="4778570"/>
            <a:ext cx="5197378" cy="117880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lnSpc>
                <a:spcPct val="160000"/>
              </a:lnSpc>
              <a:buNone/>
            </a:pPr>
            <a:r>
              <a:rPr lang="ko-KR" altLang="en-US" dirty="0"/>
              <a:t>전략</a:t>
            </a:r>
            <a:r>
              <a:rPr lang="en-US" altLang="ko-KR" dirty="0"/>
              <a:t>(</a:t>
            </a:r>
            <a:r>
              <a:rPr lang="ko-KR" altLang="en-US" dirty="0"/>
              <a:t>협동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상성</a:t>
            </a:r>
            <a:r>
              <a:rPr lang="en-US" altLang="ko-KR" dirty="0"/>
              <a:t>, </a:t>
            </a:r>
            <a:r>
              <a:rPr lang="ko-KR" altLang="en-US" dirty="0"/>
              <a:t>지형</a:t>
            </a:r>
            <a:r>
              <a:rPr lang="en-US" altLang="ko-KR" dirty="0"/>
              <a:t>)</a:t>
            </a:r>
            <a:r>
              <a:rPr lang="ko-KR" altLang="en-US" dirty="0"/>
              <a:t>을 핵심적인 시스템으로 사용하여 유저가 영웅을 수집하는 이유를 만들었다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같은 </a:t>
            </a:r>
            <a:r>
              <a:rPr lang="ko-KR" altLang="en-US" dirty="0" err="1"/>
              <a:t>플렛폼의</a:t>
            </a:r>
            <a:r>
              <a:rPr lang="ko-KR" altLang="en-US" dirty="0"/>
              <a:t> 게임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B099210-4B0D-4A09-88C5-C911D03A89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67" y="3805674"/>
            <a:ext cx="4393123" cy="2138999"/>
          </a:xfrm>
          <a:prstGeom prst="rect">
            <a:avLst/>
          </a:prstGeom>
          <a:ln>
            <a:noFill/>
          </a:ln>
        </p:spPr>
      </p:pic>
      <p:pic>
        <p:nvPicPr>
          <p:cNvPr id="14" name="그림 13" descr="실내, 테이블이(가) 표시된 사진&#10;&#10;자동 생성된 설명">
            <a:extLst>
              <a:ext uri="{FF2B5EF4-FFF2-40B4-BE49-F238E27FC236}">
                <a16:creationId xmlns:a16="http://schemas.microsoft.com/office/drawing/2014/main" xmlns="" id="{A5CC0F00-2680-43FA-BA50-451C372617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44" y="1073868"/>
            <a:ext cx="4403746" cy="21441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613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27135"/>
              </p:ext>
            </p:extLst>
          </p:nvPr>
        </p:nvGraphicFramePr>
        <p:xfrm>
          <a:off x="1571948" y="1938866"/>
          <a:ext cx="10289852" cy="28463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5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85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85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85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085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42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800" b="1" u="none" strike="noStrike" cap="none" dirty="0" err="1"/>
                        <a:t>게임명</a:t>
                      </a:r>
                      <a:endParaRPr sz="1800" b="1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 err="1"/>
                        <a:t>블루스톤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레이븐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 err="1"/>
                        <a:t>팬텀게이트</a:t>
                      </a:r>
                      <a:endParaRPr sz="1400" b="1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 err="1"/>
                        <a:t>판타지택틱스</a:t>
                      </a:r>
                      <a:r>
                        <a:rPr lang="en-US" altLang="ko-KR" sz="1400" u="none" strike="noStrike" cap="none" dirty="0"/>
                        <a:t>R</a:t>
                      </a:r>
                      <a:endParaRPr sz="1400" b="1" u="none" strike="noStrike" cap="none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2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/>
                        <a:t>장르</a:t>
                      </a:r>
                      <a:endParaRPr sz="1800" b="1" u="none" strike="noStrike" cap="none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 </a:t>
                      </a:r>
                      <a:r>
                        <a:rPr lang="ko-KR" altLang="en-US" sz="1400" u="none" strike="noStrike" cap="none" dirty="0"/>
                        <a:t>수집</a:t>
                      </a:r>
                      <a:r>
                        <a:rPr lang="en-US" altLang="ko-KR" sz="1400" u="none" strike="noStrike" cap="none" dirty="0"/>
                        <a:t> RPG </a:t>
                      </a:r>
                      <a:endParaRPr sz="1400" b="0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MORPG</a:t>
                      </a:r>
                      <a:endParaRPr sz="1400" b="0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어드벤처 </a:t>
                      </a:r>
                      <a:r>
                        <a:rPr lang="en-US" sz="1400" dirty="0"/>
                        <a:t>RPG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턴제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RPG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2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 dirty="0" err="1"/>
                        <a:t>플렛폼</a:t>
                      </a:r>
                      <a:endParaRPr sz="1800" b="1" u="none" strike="noStrike" cap="none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모바일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세로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400" b="0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cap="none" dirty="0"/>
                        <a:t>모바일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가로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lang="ko-KR" altLang="en-US" sz="1400" b="0" u="none" strike="noStrike" cap="none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모바일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가로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u="none" strike="noStrike" cap="none" dirty="0"/>
                        <a:t>모바일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가로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 dirty="0"/>
                        <a:t>스토리적 목표</a:t>
                      </a:r>
                      <a:endParaRPr sz="1800" b="1" u="none" strike="noStrike" cap="none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/>
                        <a:t>메트론</a:t>
                      </a:r>
                      <a:r>
                        <a:rPr lang="ko-KR" altLang="en-US" sz="1400" dirty="0"/>
                        <a:t> 광석 획득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400" dirty="0"/>
                        <a:t>다른 차원에서 공격해 오는 적 퇴치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폭군을 제거하고 엄마를 되살리기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세계정복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및 세계 구원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200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/>
                        <a:t>소재</a:t>
                      </a:r>
                      <a:endParaRPr sz="1800" b="1" dirty="0"/>
                    </a:p>
                  </a:txBody>
                  <a:tcPr marL="121933" marR="121933" marT="38100" marB="381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400" dirty="0"/>
                        <a:t>판타지 빙하기</a:t>
                      </a:r>
                      <a:endParaRPr sz="1400" dirty="0">
                        <a:solidFill>
                          <a:srgbClr val="000000"/>
                        </a:solidFill>
                      </a:endParaRPr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400" dirty="0"/>
                        <a:t>중세 판타지</a:t>
                      </a:r>
                      <a:endParaRPr sz="1400" dirty="0">
                        <a:solidFill>
                          <a:srgbClr val="000000"/>
                        </a:solidFill>
                      </a:endParaRPr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북유럽 신화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/>
                        <a:t>중세 판타지</a:t>
                      </a:r>
                      <a:endParaRPr sz="1400" dirty="0"/>
                    </a:p>
                  </a:txBody>
                  <a:tcPr marL="121933" marR="121933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17" y="881034"/>
            <a:ext cx="952500" cy="9525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66" y="881034"/>
            <a:ext cx="952500" cy="9525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50" y="881034"/>
            <a:ext cx="952500" cy="9525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00" y="881034"/>
            <a:ext cx="952633" cy="9526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62100" y="4806822"/>
            <a:ext cx="10270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 기획 중인 게임이 모바일 </a:t>
            </a:r>
            <a:r>
              <a:rPr lang="ko-KR" altLang="en-US" dirty="0" err="1"/>
              <a:t>플렛폼에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  <a:r>
              <a:rPr lang="ko-KR" altLang="en-US" dirty="0"/>
              <a:t>장르의 게임이기에 같은 </a:t>
            </a:r>
            <a:r>
              <a:rPr lang="ko-KR" altLang="en-US" dirty="0" err="1"/>
              <a:t>플렛폼</a:t>
            </a:r>
            <a:r>
              <a:rPr lang="ko-KR" altLang="en-US" dirty="0"/>
              <a:t> 중 </a:t>
            </a:r>
            <a:r>
              <a:rPr lang="en-US" altLang="ko-KR" dirty="0"/>
              <a:t>RPG </a:t>
            </a:r>
            <a:r>
              <a:rPr lang="ko-KR" altLang="en-US" dirty="0"/>
              <a:t>장르의 게임에서 스토리텔링 방법이 무엇인지 분석하여 내 게임에 적용 시키겠다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공통된 장르에서 보여지는 스토리텔링 방식을 보고 각 세부 장르별 차이점을 보고 그 중 내가 기획 할 게임에 적합한 스토리텔링 방식을 사용하기 위해 선정하였다</a:t>
            </a:r>
            <a:r>
              <a:rPr lang="en-US" altLang="ko-KR" dirty="0"/>
              <a:t>.</a:t>
            </a:r>
          </a:p>
        </p:txBody>
      </p:sp>
      <p:sp>
        <p:nvSpPr>
          <p:cNvPr id="34" name="제목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비교</a:t>
            </a:r>
          </a:p>
        </p:txBody>
      </p:sp>
    </p:spTree>
    <p:extLst>
      <p:ext uri="{BB962C8B-B14F-4D97-AF65-F5344CB8AC3E}">
        <p14:creationId xmlns:p14="http://schemas.microsoft.com/office/powerpoint/2010/main" val="76423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ko-KR" altLang="en-US" dirty="0"/>
              <a:t>이미지와 텍스트를 통해 캐릭터간 이야기를 하는 방식으로 표현하여 대화를 통해 게임 내의 기본적인 정보를 획득하고 목표를 알게 하여 캐릭터의 이해도를 높이도록 하였다</a:t>
            </a:r>
            <a:r>
              <a:rPr lang="en-US" altLang="ko-KR" dirty="0"/>
              <a:t>.</a:t>
            </a:r>
          </a:p>
          <a:p>
            <a:pPr marL="285750" indent="-285750"/>
            <a:r>
              <a:rPr lang="ko-KR" altLang="en-US" dirty="0" err="1"/>
              <a:t>게임내</a:t>
            </a:r>
            <a:r>
              <a:rPr lang="ko-KR" altLang="en-US" dirty="0"/>
              <a:t> 플레이에서 팝업을 통해 유저가 무엇을 </a:t>
            </a:r>
            <a:r>
              <a:rPr lang="ko-KR" altLang="en-US" dirty="0" err="1"/>
              <a:t>해야되는지를</a:t>
            </a:r>
            <a:r>
              <a:rPr lang="ko-KR" altLang="en-US" dirty="0"/>
              <a:t> 직접 보여 줌으로 유저의 플레이 방법을 설명한다</a:t>
            </a:r>
            <a:r>
              <a:rPr lang="en-US" altLang="ko-KR" dirty="0"/>
              <a:t>.</a:t>
            </a:r>
          </a:p>
          <a:p>
            <a:pPr marL="285750" indent="-285750"/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rgbClr val="05060B"/>
                </a:solidFill>
              </a:rPr>
              <a:t>게임의 목표에 관련된 이야기를 함으로 목표를 보여주고 게임의 목표에 관한 </a:t>
            </a:r>
            <a:r>
              <a:rPr lang="ko-KR" altLang="en-US" sz="1800" b="1" dirty="0">
                <a:solidFill>
                  <a:srgbClr val="0070C0"/>
                </a:solidFill>
              </a:rPr>
              <a:t>당위성</a:t>
            </a:r>
            <a:r>
              <a:rPr lang="ko-KR" altLang="en-US" dirty="0">
                <a:solidFill>
                  <a:srgbClr val="05060B"/>
                </a:solidFill>
              </a:rPr>
              <a:t>을 준다</a:t>
            </a:r>
            <a:r>
              <a:rPr lang="en-US" altLang="ko-KR" dirty="0">
                <a:solidFill>
                  <a:srgbClr val="05060B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rgbClr val="05060B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56237" y="3822700"/>
            <a:ext cx="4992862" cy="1271814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튜토리얼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E735DA47-C050-4638-982E-D4933D6A0D94}"/>
              </a:ext>
            </a:extLst>
          </p:cNvPr>
          <p:cNvGrpSpPr/>
          <p:nvPr/>
        </p:nvGrpSpPr>
        <p:grpSpPr>
          <a:xfrm>
            <a:off x="1583407" y="3693790"/>
            <a:ext cx="4680000" cy="2278679"/>
            <a:chOff x="13992812" y="3693790"/>
            <a:chExt cx="4680000" cy="22786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2812" y="3693790"/>
              <a:ext cx="4680000" cy="227867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1AD588B-2106-46E0-B60E-69B67412446B}"/>
                </a:ext>
              </a:extLst>
            </p:cNvPr>
            <p:cNvSpPr txBox="1"/>
            <p:nvPr/>
          </p:nvSpPr>
          <p:spPr>
            <a:xfrm>
              <a:off x="17348410" y="5664692"/>
              <a:ext cx="1324402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err="1">
                  <a:solidFill>
                    <a:schemeClr val="bg1"/>
                  </a:solidFill>
                </a:rPr>
                <a:t>튜토리얼</a:t>
              </a:r>
              <a:r>
                <a:rPr lang="ko-KR" altLang="en-US" sz="1400" dirty="0">
                  <a:solidFill>
                    <a:schemeClr val="bg1"/>
                  </a:solidFill>
                </a:rPr>
                <a:t> 전투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ECB89A35-439F-4A3B-ADEF-B8DCB36DDEDA}"/>
              </a:ext>
            </a:extLst>
          </p:cNvPr>
          <p:cNvGrpSpPr/>
          <p:nvPr/>
        </p:nvGrpSpPr>
        <p:grpSpPr>
          <a:xfrm>
            <a:off x="1583407" y="1162278"/>
            <a:ext cx="4680000" cy="2278679"/>
            <a:chOff x="12920955" y="1162278"/>
            <a:chExt cx="4680000" cy="22786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20955" y="1162278"/>
              <a:ext cx="4680000" cy="227867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8A6CED9-DF99-463E-B528-7471AB39A7CA}"/>
                </a:ext>
              </a:extLst>
            </p:cNvPr>
            <p:cNvSpPr txBox="1"/>
            <p:nvPr/>
          </p:nvSpPr>
          <p:spPr>
            <a:xfrm>
              <a:off x="16456090" y="3133180"/>
              <a:ext cx="1144865" cy="307777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게임 도입부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C4552A5-2F94-4485-A9D7-0D2D9E8F18D1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923407" y="4458607"/>
            <a:ext cx="597793" cy="6359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947833" y="3693791"/>
            <a:ext cx="2274470" cy="4972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6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전투 중에 </a:t>
            </a:r>
            <a:r>
              <a:rPr lang="ko-KR" altLang="en-US" dirty="0" err="1"/>
              <a:t>스킬을</a:t>
            </a:r>
            <a:r>
              <a:rPr lang="ko-KR" altLang="en-US" dirty="0"/>
              <a:t> 사용하면 캐릭터의 이미지가 나타나며 </a:t>
            </a:r>
            <a:r>
              <a:rPr lang="ko-KR" altLang="en-US" dirty="0" err="1"/>
              <a:t>스킬을</a:t>
            </a:r>
            <a:r>
              <a:rPr lang="ko-KR" altLang="en-US" dirty="0"/>
              <a:t> 사용 했다는 것을 알려 준다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게임 내 영상을 보여준다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캐릭터의 </a:t>
            </a:r>
            <a:r>
              <a:rPr lang="ko-KR" altLang="en-US" dirty="0" err="1"/>
              <a:t>스킬의</a:t>
            </a:r>
            <a:r>
              <a:rPr lang="ko-KR" altLang="en-US" dirty="0"/>
              <a:t> 발동을 알려주어 플레이어의 조작에 재미를 주고</a:t>
            </a:r>
            <a:r>
              <a:rPr lang="en-US" altLang="ko-KR" dirty="0"/>
              <a:t>, </a:t>
            </a:r>
            <a:r>
              <a:rPr lang="ko-KR" altLang="en-US" dirty="0" err="1"/>
              <a:t>스킬에</a:t>
            </a:r>
            <a:r>
              <a:rPr lang="ko-KR" altLang="en-US" dirty="0"/>
              <a:t> 대한 </a:t>
            </a:r>
            <a:r>
              <a:rPr lang="ko-KR" altLang="en-US" sz="1800" b="1" dirty="0">
                <a:solidFill>
                  <a:srgbClr val="0070C0"/>
                </a:solidFill>
              </a:rPr>
              <a:t>궁금증</a:t>
            </a:r>
            <a:r>
              <a:rPr lang="ko-KR" altLang="en-US" dirty="0"/>
              <a:t>이 생기게 하여 캐릭터 </a:t>
            </a:r>
            <a:r>
              <a:rPr lang="ko-KR" altLang="en-US" sz="1800" b="1" dirty="0">
                <a:solidFill>
                  <a:srgbClr val="0070C0"/>
                </a:solidFill>
              </a:rPr>
              <a:t>수집의 목표</a:t>
            </a:r>
            <a:r>
              <a:rPr lang="ko-KR" altLang="en-US" dirty="0"/>
              <a:t>가 생기게 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자주 캐릭터의 모습을 보여줌으로 </a:t>
            </a:r>
            <a:r>
              <a:rPr lang="ko-KR" altLang="en-US" sz="1800" b="1" dirty="0">
                <a:solidFill>
                  <a:srgbClr val="0070C0"/>
                </a:solidFill>
              </a:rPr>
              <a:t>애정</a:t>
            </a:r>
            <a:r>
              <a:rPr lang="ko-KR" altLang="en-US" dirty="0"/>
              <a:t>을 높여준다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시스템의 효과를 </a:t>
            </a:r>
            <a:r>
              <a:rPr lang="ko-KR" altLang="en-US" sz="1800" b="1" dirty="0">
                <a:solidFill>
                  <a:srgbClr val="0070C0"/>
                </a:solidFill>
              </a:rPr>
              <a:t>시각적</a:t>
            </a:r>
            <a:r>
              <a:rPr lang="ko-KR" altLang="en-US" dirty="0"/>
              <a:t>으로 잘 보이게 해준다</a:t>
            </a:r>
            <a:r>
              <a:rPr lang="en-US" altLang="ko-KR" dirty="0"/>
              <a:t>.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플레이 중 연출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80634" y="3573789"/>
            <a:ext cx="5021878" cy="2516768"/>
          </a:xfrm>
          <a:prstGeom prst="rect">
            <a:avLst/>
          </a:prstGeom>
          <a:noFill/>
          <a:ln w="28575">
            <a:solidFill>
              <a:srgbClr val="050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88" y="1061778"/>
            <a:ext cx="1917076" cy="393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r="14612"/>
          <a:stretch/>
        </p:blipFill>
        <p:spPr>
          <a:xfrm>
            <a:off x="3593064" y="1422467"/>
            <a:ext cx="3124741" cy="21513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CD63F65-C85D-4581-9C21-F28E226064AA}"/>
              </a:ext>
            </a:extLst>
          </p:cNvPr>
          <p:cNvSpPr txBox="1"/>
          <p:nvPr/>
        </p:nvSpPr>
        <p:spPr>
          <a:xfrm>
            <a:off x="2132693" y="651116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슬라이드쇼</a:t>
            </a:r>
          </a:p>
        </p:txBody>
      </p:sp>
    </p:spTree>
    <p:extLst>
      <p:ext uri="{BB962C8B-B14F-4D97-AF65-F5344CB8AC3E}">
        <p14:creationId xmlns:p14="http://schemas.microsoft.com/office/powerpoint/2010/main" val="213609871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fault theme" id="{F3ACB519-17A4-4A6D-9A4D-8FF4DA22E16B}" vid="{63B81DF3-9A3E-49E2-8F54-EAC3F74BF13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1372</TotalTime>
  <Words>3642</Words>
  <Application>Microsoft Office PowerPoint</Application>
  <PresentationFormat>사용자 지정</PresentationFormat>
  <Paragraphs>769</Paragraphs>
  <Slides>32</Slides>
  <Notes>27</Notes>
  <HiddenSlides>4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default theme</vt:lpstr>
      <vt:lpstr>스토리 기획</vt:lpstr>
      <vt:lpstr>PowerPoint 프레젠테이션</vt:lpstr>
      <vt:lpstr>기획의도</vt:lpstr>
      <vt:lpstr>간략 소개 &amp; 고려사항</vt:lpstr>
      <vt:lpstr>같은 플렛폼의 게임</vt:lpstr>
      <vt:lpstr>같은 플렛폼의 게임</vt:lpstr>
      <vt:lpstr>게임 비교</vt:lpstr>
      <vt:lpstr>튜토리얼</vt:lpstr>
      <vt:lpstr>플레이 중 연출</vt:lpstr>
      <vt:lpstr>클리어 후 연출</vt:lpstr>
      <vt:lpstr>로딩 화면</vt:lpstr>
      <vt:lpstr>스토리 열람</vt:lpstr>
      <vt:lpstr>종합정리</vt:lpstr>
      <vt:lpstr>튜토리얼 및 플레이 중 연출</vt:lpstr>
      <vt:lpstr>클리어 후 연출</vt:lpstr>
      <vt:lpstr>로딩 화면</vt:lpstr>
      <vt:lpstr>스토리 열람</vt:lpstr>
      <vt:lpstr>정리</vt:lpstr>
      <vt:lpstr>역사의 시작</vt:lpstr>
      <vt:lpstr>이야기의 흐름</vt:lpstr>
      <vt:lpstr>위기+절정</vt:lpstr>
      <vt:lpstr>PowerPoint 프레젠테이션</vt:lpstr>
      <vt:lpstr>발단</vt:lpstr>
      <vt:lpstr>전개</vt:lpstr>
      <vt:lpstr>위기+절정</vt:lpstr>
      <vt:lpstr>시작전 영상</vt:lpstr>
      <vt:lpstr>전투 튜토리얼</vt:lpstr>
      <vt:lpstr>전투 튜토리얼 종료</vt:lpstr>
      <vt:lpstr>아스테리 튜토리얼</vt:lpstr>
      <vt:lpstr>아스테리 튜토리얼</vt:lpstr>
      <vt:lpstr>스테이지 선택 튜토리얼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LEEHYEKANG</dc:creator>
  <cp:lastModifiedBy>FullName</cp:lastModifiedBy>
  <cp:revision>412</cp:revision>
  <dcterms:created xsi:type="dcterms:W3CDTF">2015-08-15T23:33:07Z</dcterms:created>
  <dcterms:modified xsi:type="dcterms:W3CDTF">2019-09-25T01:00:57Z</dcterms:modified>
</cp:coreProperties>
</file>